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0" r:id="rId1"/>
  </p:sldMasterIdLst>
  <p:sldIdLst>
    <p:sldId id="256" r:id="rId2"/>
    <p:sldId id="278" r:id="rId3"/>
    <p:sldId id="258" r:id="rId4"/>
    <p:sldId id="280" r:id="rId5"/>
    <p:sldId id="284" r:id="rId6"/>
    <p:sldId id="283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61" r:id="rId27"/>
    <p:sldId id="264" r:id="rId28"/>
    <p:sldId id="265" r:id="rId29"/>
    <p:sldId id="267" r:id="rId30"/>
    <p:sldId id="269" r:id="rId31"/>
    <p:sldId id="270" r:id="rId32"/>
    <p:sldId id="273" r:id="rId33"/>
    <p:sldId id="281" r:id="rId34"/>
    <p:sldId id="277" r:id="rId35"/>
    <p:sldId id="279" r:id="rId36"/>
    <p:sldId id="259" r:id="rId37"/>
    <p:sldId id="257" r:id="rId38"/>
  </p:sldIdLst>
  <p:sldSz cx="9144000" cy="6858000" type="screen4x3"/>
  <p:notesSz cx="6858000" cy="914400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3300"/>
    <a:srgbClr val="CCFFCC"/>
    <a:srgbClr val="333399"/>
    <a:srgbClr val="FFFFFF"/>
    <a:srgbClr val="FF9900"/>
    <a:srgbClr val="0000CC"/>
    <a:srgbClr val="FF00FF"/>
    <a:srgbClr val="99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01" autoAdjust="0"/>
    <p:restoredTop sz="95520" autoAdjust="0"/>
  </p:normalViewPr>
  <p:slideViewPr>
    <p:cSldViewPr>
      <p:cViewPr varScale="1">
        <p:scale>
          <a:sx n="71" d="100"/>
          <a:sy n="71" d="100"/>
        </p:scale>
        <p:origin x="-13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2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F0369-1AB3-4512-80A9-EFFA04F7BFBC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4DCF8-4749-47DD-B84D-F820CC88D87B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63DB8-EC94-4BEE-A08D-9272C15486D6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395B8-22E3-4218-9A09-86579F35E4C0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95BA4-2960-4A89-8C3A-579C956CDB0C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7EB41-0AB2-4F76-8FFA-3707E6B5E7FF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499AF-3F83-483A-91B7-85F8F079A182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886F2-6D61-4A3F-9727-5F2B1E8205E5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A6A5B-1A26-4775-8109-1E71B37DDEA6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2DE1F-956D-42A9-8E66-AA6DD43B141D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F1279-8628-469D-BC39-063F32AA4B31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075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9D88423-52BE-49A0-BEDC-4F680E145F23}" type="slidenum">
              <a:rPr lang="ar-DZ"/>
              <a:pPr>
                <a:defRPr/>
              </a:pPr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25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ransition spd="med">
    <p:zoom dir="in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r.wikipedia.org/wiki/Syst%C3%A8me_d'information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://fr.wikipedia.org/wiki/Informatiqu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r.wikipedia.org/wiki/Programme_(gestion_de_projet)" TargetMode="External"/><Relationship Id="rId5" Type="http://schemas.openxmlformats.org/officeDocument/2006/relationships/hyperlink" Target="http://fr.wikipedia.org/wiki/Projet" TargetMode="External"/><Relationship Id="rId4" Type="http://schemas.openxmlformats.org/officeDocument/2006/relationships/hyperlink" Target="http://fr.wikipedia.org/wiki/Application_(informatique)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translate.googleusercontent.com/translate_c?hl=fr&amp;langpair=en|fr&amp;u=http://en.wikipedia.org/wiki/Data_loading&amp;rurl=translate.google.fr&amp;usg=ALkJrhhYKeZIN-rIC-fJyLY8KW3_ckkDLA" TargetMode="External"/><Relationship Id="rId2" Type="http://schemas.openxmlformats.org/officeDocument/2006/relationships/hyperlink" Target="http://translate.googleusercontent.com/translate_c?hl=fr&amp;langpair=en|fr&amp;u=http://en.wikipedia.org/wiki/Data_extraction&amp;rurl=translate.google.fr&amp;usg=ALkJrhg5MPh4IJzveFq2TYqVlKr3PQ5g5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8"/>
          <p:cNvSpPr>
            <a:spLocks noChangeArrowheads="1"/>
          </p:cNvSpPr>
          <p:nvPr/>
        </p:nvSpPr>
        <p:spPr bwMode="auto">
          <a:xfrm>
            <a:off x="2786063" y="357188"/>
            <a:ext cx="33575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110000"/>
              </a:lnSpc>
            </a:pPr>
            <a:endParaRPr lang="fr-FR" sz="2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fr-FR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fr-FR" sz="28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Université de M’sila</a:t>
            </a:r>
          </a:p>
          <a:p>
            <a:pPr algn="ctr" eaLnBrk="0" hangingPunct="0">
              <a:lnSpc>
                <a:spcPct val="110000"/>
              </a:lnSpc>
            </a:pPr>
            <a:r>
              <a:rPr lang="fr-FR" sz="2000" b="1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fr-FR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110000"/>
              </a:lnSpc>
            </a:pP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7572375" y="6000750"/>
            <a:ext cx="11078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600" b="1" dirty="0">
                <a:solidFill>
                  <a:srgbClr val="003399"/>
                </a:solidFill>
              </a:rPr>
              <a:t>Juin </a:t>
            </a:r>
            <a:r>
              <a:rPr lang="fr-FR" sz="1600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graphicFrame>
        <p:nvGraphicFramePr>
          <p:cNvPr id="1026" name="Object 37"/>
          <p:cNvGraphicFramePr>
            <a:graphicFrameLocks noChangeAspect="1"/>
          </p:cNvGraphicFramePr>
          <p:nvPr/>
        </p:nvGraphicFramePr>
        <p:xfrm>
          <a:off x="1857375" y="1785938"/>
          <a:ext cx="5072063" cy="3714750"/>
        </p:xfrm>
        <a:graphic>
          <a:graphicData uri="http://schemas.openxmlformats.org/presentationml/2006/ole">
            <p:oleObj spid="_x0000_s1026" name="Image bitmap" r:id="rId3" imgW="5353797" imgH="4648849" progId="PBrush">
              <p:embed/>
            </p:oleObj>
          </a:graphicData>
        </a:graphic>
      </p:graphicFrame>
      <p:pic>
        <p:nvPicPr>
          <p:cNvPr id="1029" name="Picture 38" descr="C:\Documents and Settings\Warda.WM-906F863F01E8\Bureau\zoulikha\titre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1857375"/>
            <a:ext cx="50006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3143250" y="1357313"/>
            <a:ext cx="33575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110000"/>
              </a:lnSpc>
            </a:pPr>
            <a:r>
              <a:rPr lang="fr-FR" sz="2000" b="1">
                <a:solidFill>
                  <a:schemeClr val="accent1"/>
                </a:solidFill>
              </a:rPr>
              <a:t>Faculté des maths et d'informatique</a:t>
            </a:r>
            <a:endParaRPr lang="fr-FR" sz="2000">
              <a:solidFill>
                <a:schemeClr val="accent1"/>
              </a:solidFill>
            </a:endParaRPr>
          </a:p>
          <a:p>
            <a:pPr algn="ctr" eaLnBrk="0" hangingPunct="0">
              <a:lnSpc>
                <a:spcPct val="110000"/>
              </a:lnSpc>
            </a:pPr>
            <a:r>
              <a:rPr lang="fr-FR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2800" b="1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fr-FR" sz="2000" b="1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fr-FR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110000"/>
              </a:lnSpc>
            </a:pP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428604"/>
            <a:ext cx="8001056" cy="3286148"/>
          </a:xfrm>
        </p:spPr>
        <p:txBody>
          <a:bodyPr/>
          <a:lstStyle/>
          <a:p>
            <a:pPr>
              <a:buNone/>
            </a:pPr>
            <a:r>
              <a:rPr lang="fr-FR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Applications biométriques :</a:t>
            </a:r>
          </a:p>
          <a:p>
            <a:pPr>
              <a:buNone/>
            </a:pPr>
            <a:r>
              <a:rPr lang="fr-FR" dirty="0" smtClean="0"/>
              <a:t>     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L’industrie développe de plus en plus d’applications basées sur l’utilisation de la biométrie dans de nombreux domaines .</a:t>
            </a:r>
          </a:p>
          <a:p>
            <a:pPr>
              <a:buNone/>
            </a:pP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   Alors qu’une telle appréciation contient un certain degré d’approximation du fait des variations possibles des éléments, les critères communément invoqués sont les suivants:</a:t>
            </a:r>
          </a:p>
          <a:p>
            <a:pPr>
              <a:buNone/>
            </a:pPr>
            <a:endParaRPr lang="fr-FR" b="1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Text Box 132"/>
          <p:cNvSpPr txBox="1">
            <a:spLocks noChangeArrowheads="1"/>
          </p:cNvSpPr>
          <p:nvPr/>
        </p:nvSpPr>
        <p:spPr bwMode="auto">
          <a:xfrm>
            <a:off x="1285852" y="378619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    Fiabilité</a:t>
            </a:r>
            <a:r>
              <a:rPr lang="fr-FR" sz="2000" b="1" dirty="0" smtClean="0"/>
              <a:t>     </a:t>
            </a:r>
            <a:endParaRPr lang="fr-FR" sz="2000" dirty="0"/>
          </a:p>
        </p:txBody>
      </p:sp>
      <p:sp>
        <p:nvSpPr>
          <p:cNvPr id="6" name="Text Box 132"/>
          <p:cNvSpPr txBox="1">
            <a:spLocks noChangeArrowheads="1"/>
          </p:cNvSpPr>
          <p:nvPr/>
        </p:nvSpPr>
        <p:spPr bwMode="auto">
          <a:xfrm>
            <a:off x="1357290" y="450057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   Acceptabilité par les utilisateurs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b="1" dirty="0" smtClean="0"/>
              <a:t>     </a:t>
            </a:r>
            <a:endParaRPr lang="fr-FR" sz="2000" dirty="0"/>
          </a:p>
        </p:txBody>
      </p:sp>
      <p:sp>
        <p:nvSpPr>
          <p:cNvPr id="7" name="Text Box 132"/>
          <p:cNvSpPr txBox="1">
            <a:spLocks noChangeArrowheads="1"/>
          </p:cNvSpPr>
          <p:nvPr/>
        </p:nvSpPr>
        <p:spPr bwMode="auto">
          <a:xfrm>
            <a:off x="1285852" y="414338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b="1" dirty="0" smtClean="0"/>
              <a:t>   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Transparence de l’exploitation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b="1" dirty="0" smtClean="0"/>
              <a:t>     </a:t>
            </a:r>
            <a:endParaRPr lang="fr-FR" sz="2000" dirty="0"/>
          </a:p>
        </p:txBody>
      </p:sp>
      <p:sp>
        <p:nvSpPr>
          <p:cNvPr id="8" name="Text Box 132"/>
          <p:cNvSpPr txBox="1">
            <a:spLocks noChangeArrowheads="1"/>
          </p:cNvSpPr>
          <p:nvPr/>
        </p:nvSpPr>
        <p:spPr bwMode="auto">
          <a:xfrm>
            <a:off x="1357290" y="485776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   Degré de stabilité des élément biométrique   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 Box 132"/>
          <p:cNvSpPr txBox="1">
            <a:spLocks noChangeArrowheads="1"/>
          </p:cNvSpPr>
          <p:nvPr/>
        </p:nvSpPr>
        <p:spPr bwMode="auto">
          <a:xfrm>
            <a:off x="1285852" y="521495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    Coût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32"/>
          <p:cNvSpPr txBox="1">
            <a:spLocks noChangeArrowheads="1"/>
          </p:cNvSpPr>
          <p:nvPr/>
        </p:nvSpPr>
        <p:spPr bwMode="auto">
          <a:xfrm>
            <a:off x="1285852" y="5572140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400" b="1" dirty="0" smtClean="0"/>
              <a:t>   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Facilité d’emploi</a:t>
            </a:r>
            <a:endParaRPr lang="fr-F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Rectangle 133"/>
          <p:cNvSpPr>
            <a:spLocks noChangeArrowheads="1"/>
          </p:cNvSpPr>
          <p:nvPr/>
        </p:nvSpPr>
        <p:spPr bwMode="auto">
          <a:xfrm>
            <a:off x="1357290" y="392906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2" name="Rectangle 133"/>
          <p:cNvSpPr>
            <a:spLocks noChangeArrowheads="1"/>
          </p:cNvSpPr>
          <p:nvPr/>
        </p:nvSpPr>
        <p:spPr bwMode="auto">
          <a:xfrm>
            <a:off x="1357290" y="428625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3" name="Rectangle 133"/>
          <p:cNvSpPr>
            <a:spLocks noChangeArrowheads="1"/>
          </p:cNvSpPr>
          <p:nvPr/>
        </p:nvSpPr>
        <p:spPr bwMode="auto">
          <a:xfrm>
            <a:off x="1357290" y="464344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4" name="Rectangle 133"/>
          <p:cNvSpPr>
            <a:spLocks noChangeArrowheads="1"/>
          </p:cNvSpPr>
          <p:nvPr/>
        </p:nvSpPr>
        <p:spPr bwMode="auto">
          <a:xfrm>
            <a:off x="1357290" y="500063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5" name="Rectangle 133"/>
          <p:cNvSpPr>
            <a:spLocks noChangeArrowheads="1"/>
          </p:cNvSpPr>
          <p:nvPr/>
        </p:nvSpPr>
        <p:spPr bwMode="auto">
          <a:xfrm>
            <a:off x="1357290" y="535782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6" name="Rectangle 133"/>
          <p:cNvSpPr>
            <a:spLocks noChangeArrowheads="1"/>
          </p:cNvSpPr>
          <p:nvPr/>
        </p:nvSpPr>
        <p:spPr bwMode="auto">
          <a:xfrm>
            <a:off x="1357290" y="571501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18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9079" y="71414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Passeport et carte D’identité biométrique 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49433"/>
            <a:ext cx="8229600" cy="4708525"/>
          </a:xfrm>
        </p:spPr>
        <p:txBody>
          <a:bodyPr/>
          <a:lstStyle/>
          <a:p>
            <a:pPr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   La livraison des premiers passeports biométriques (PBE) en Algérie, prévue à partir d’avril 2010,</a:t>
            </a:r>
          </a:p>
          <a:p>
            <a:pPr>
              <a:buNone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   Quant à la carte nationale d’identité biométrique et électronique (CNIBE) elle sera établie au courant du deuxième semestre 2010.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5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6203" y="214290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22275" y="500042"/>
            <a:ext cx="7507311" cy="100013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cap="none" dirty="0" smtClean="0"/>
              <a:t>Le nouveau formulaire </a:t>
            </a:r>
            <a:endParaRPr lang="fr-FR" cap="none" dirty="0"/>
          </a:p>
        </p:txBody>
      </p:sp>
      <p:sp>
        <p:nvSpPr>
          <p:cNvPr id="10243" name="Sous-titre 2"/>
          <p:cNvSpPr>
            <a:spLocks noGrp="1"/>
          </p:cNvSpPr>
          <p:nvPr>
            <p:ph type="subTitle" idx="1"/>
          </p:nvPr>
        </p:nvSpPr>
        <p:spPr>
          <a:xfrm>
            <a:off x="642910" y="1928803"/>
            <a:ext cx="7643866" cy="2857520"/>
          </a:xfrm>
        </p:spPr>
        <p:txBody>
          <a:bodyPr/>
          <a:lstStyle/>
          <a:p>
            <a:pPr eaLnBrk="1" hangingPunct="1"/>
            <a:r>
              <a:rPr lang="fr-FR" dirty="0" smtClean="0">
                <a:solidFill>
                  <a:schemeClr val="bg1"/>
                </a:solidFill>
              </a:rPr>
              <a:t>Le nouveau formulaire contient des informations sur la personne, il est formé de deux parties : partie arabe et partie française</a:t>
            </a:r>
            <a:r>
              <a:rPr lang="fr-FR" dirty="0" smtClean="0"/>
              <a:t>.</a:t>
            </a:r>
            <a:endParaRPr lang="fr-FR" dirty="0" smtClean="0"/>
          </a:p>
          <a:p>
            <a:pPr algn="l" eaLnBrk="1" hangingPunct="1"/>
            <a:endParaRPr lang="fr-FR" dirty="0" smtClean="0">
              <a:cs typeface="Times New Roman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5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7641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85728"/>
            <a:ext cx="5260645" cy="600079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571736" y="6286520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 Figure II.A.1</a:t>
            </a:r>
            <a:r>
              <a:rPr lang="fr-FR" dirty="0" smtClean="0"/>
              <a:t>. Le nouveau formulaire</a:t>
            </a:r>
            <a:endParaRPr lang="fr-FR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Espace réservé du contenu 3"/>
          <p:cNvGrpSpPr>
            <a:grpSpLocks noGrp="1"/>
          </p:cNvGrpSpPr>
          <p:nvPr>
            <p:ph idx="1"/>
          </p:nvPr>
        </p:nvGrpSpPr>
        <p:grpSpPr bwMode="auto">
          <a:xfrm>
            <a:off x="1928794" y="285728"/>
            <a:ext cx="5357850" cy="5808683"/>
            <a:chOff x="4714876" y="631808"/>
            <a:chExt cx="4286280" cy="602933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32334" y="631808"/>
              <a:ext cx="4247230" cy="6029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4714876" y="714358"/>
              <a:ext cx="4286280" cy="592932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fr-FR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2786050" y="6286520"/>
            <a:ext cx="392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Figure II.A.1</a:t>
            </a:r>
            <a:r>
              <a:rPr lang="fr-FR" dirty="0" smtClean="0"/>
              <a:t>. Le nouveau formulaire</a:t>
            </a:r>
            <a:endParaRPr lang="fr-FR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939784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 L’acte de naissance </a:t>
            </a:r>
            <a:r>
              <a:rPr lang="fr-FR" dirty="0" smtClean="0"/>
              <a:t>sécurisé</a:t>
            </a:r>
            <a:r>
              <a:rPr lang="fr-FR" dirty="0" smtClean="0"/>
              <a:t> :</a:t>
            </a:r>
            <a:endParaRPr lang="fr-FR" dirty="0"/>
          </a:p>
        </p:txBody>
      </p:sp>
      <p:sp>
        <p:nvSpPr>
          <p:cNvPr id="4" name="Text Box 132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2400" dirty="0" smtClean="0"/>
              <a:t>L’Extrait de Naissance </a:t>
            </a:r>
            <a:r>
              <a:rPr lang="fr-FR" sz="2400" dirty="0" smtClean="0"/>
              <a:t>Spéciale </a:t>
            </a:r>
            <a:r>
              <a:rPr lang="fr-FR" sz="2400" dirty="0" smtClean="0"/>
              <a:t>CNI et Passeport (N°12-S) est caractérisé par:</a:t>
            </a:r>
          </a:p>
        </p:txBody>
      </p:sp>
      <p:sp>
        <p:nvSpPr>
          <p:cNvPr id="6" name="Text Box 132"/>
          <p:cNvSpPr txBox="1">
            <a:spLocks noChangeArrowheads="1"/>
          </p:cNvSpPr>
          <p:nvPr/>
        </p:nvSpPr>
        <p:spPr bwMode="auto">
          <a:xfrm>
            <a:off x="571472" y="2571744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547688" lvl="0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fr-FR" sz="2400" dirty="0" smtClean="0"/>
              <a:t> Son impression sur </a:t>
            </a:r>
            <a:r>
              <a:rPr lang="fr-FR" sz="2400" dirty="0" smtClean="0"/>
              <a:t>un papier </a:t>
            </a:r>
            <a:r>
              <a:rPr lang="fr-FR" sz="2400" dirty="0" smtClean="0"/>
              <a:t>spécial 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133"/>
          <p:cNvSpPr>
            <a:spLocks noChangeArrowheads="1"/>
          </p:cNvSpPr>
          <p:nvPr/>
        </p:nvSpPr>
        <p:spPr bwMode="auto">
          <a:xfrm>
            <a:off x="642910" y="2714620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8" name="Text Box 132"/>
          <p:cNvSpPr txBox="1">
            <a:spLocks noChangeArrowheads="1"/>
          </p:cNvSpPr>
          <p:nvPr/>
        </p:nvSpPr>
        <p:spPr bwMode="auto">
          <a:xfrm>
            <a:off x="571472" y="3071810"/>
            <a:ext cx="822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547688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lang="fr-FR" sz="2400" dirty="0" smtClean="0"/>
              <a:t> </a:t>
            </a:r>
            <a:r>
              <a:rPr lang="fr-FR" sz="2400" dirty="0" smtClean="0"/>
              <a:t>Sa</a:t>
            </a:r>
            <a:r>
              <a:rPr lang="fr-FR" sz="2400" dirty="0" smtClean="0"/>
              <a:t> numérotation </a:t>
            </a:r>
            <a:r>
              <a:rPr lang="fr-FR" sz="2400" dirty="0" smtClean="0"/>
              <a:t>nationale</a:t>
            </a:r>
          </a:p>
        </p:txBody>
      </p:sp>
      <p:sp>
        <p:nvSpPr>
          <p:cNvPr id="10" name="Rectangle 133"/>
          <p:cNvSpPr>
            <a:spLocks noChangeArrowheads="1"/>
          </p:cNvSpPr>
          <p:nvPr/>
        </p:nvSpPr>
        <p:spPr bwMode="auto">
          <a:xfrm>
            <a:off x="642910" y="321468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11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7641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extrait_securis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28604"/>
            <a:ext cx="4429156" cy="542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00298" y="6143644"/>
            <a:ext cx="4647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/>
              <a:t>Figure II.A.2</a:t>
            </a:r>
            <a:r>
              <a:rPr lang="fr-FR" dirty="0" smtClean="0"/>
              <a:t>. L’acte de naissance sécurise.</a:t>
            </a:r>
            <a:endParaRPr lang="fr-FR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Un nouveau Acte de naissance Le" 12 S" 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49433"/>
            <a:ext cx="8229600" cy="4708525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Pour </a:t>
            </a:r>
            <a:r>
              <a:rPr lang="fr-FR" dirty="0" smtClean="0"/>
              <a:t>extraire </a:t>
            </a:r>
            <a:r>
              <a:rPr lang="fr-FR" dirty="0" smtClean="0"/>
              <a:t>l’acte de</a:t>
            </a:r>
            <a:r>
              <a:rPr lang="fr-FR" dirty="0" smtClean="0"/>
              <a:t> </a:t>
            </a:r>
            <a:r>
              <a:rPr lang="fr-FR" dirty="0" smtClean="0"/>
              <a:t>naissance (12 S) </a:t>
            </a:r>
            <a:r>
              <a:rPr lang="fr-FR" dirty="0" smtClean="0"/>
              <a:t>on utilise  une application </a:t>
            </a:r>
            <a:r>
              <a:rPr lang="fr-FR" dirty="0" smtClean="0"/>
              <a:t>spéciale.</a:t>
            </a:r>
          </a:p>
          <a:p>
            <a:pPr>
              <a:buNone/>
            </a:pPr>
            <a:r>
              <a:rPr lang="fr-FR" dirty="0" smtClean="0"/>
              <a:t>Présentation de </a:t>
            </a:r>
            <a:r>
              <a:rPr lang="fr-FR" dirty="0" smtClean="0"/>
              <a:t>quelques </a:t>
            </a:r>
            <a:r>
              <a:rPr lang="fr-FR" dirty="0" smtClean="0"/>
              <a:t>fenêtres de </a:t>
            </a:r>
            <a:r>
              <a:rPr lang="fr-FR" dirty="0" smtClean="0"/>
              <a:t>l’application</a:t>
            </a:r>
            <a:r>
              <a:rPr lang="fr-FR" dirty="0" smtClean="0"/>
              <a:t> </a:t>
            </a:r>
            <a:r>
              <a:rPr lang="fr-FR" dirty="0" smtClean="0"/>
              <a:t>: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7414" y="3643314"/>
            <a:ext cx="484917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3143248"/>
            <a:ext cx="25819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Fenêtre 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entrée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00938" y="6273822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7494" y="1500174"/>
            <a:ext cx="6189012" cy="480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85720" y="642918"/>
            <a:ext cx="3155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Fenêtre d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application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621618" y="6273822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617670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357290" y="714356"/>
            <a:ext cx="2818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Fenêtre de saisir :</a:t>
            </a:r>
            <a:endParaRPr lang="fr-FR" sz="240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50180" y="6273822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7613650" y="6215063"/>
            <a:ext cx="11191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600" b="1">
                <a:solidFill>
                  <a:srgbClr val="003399"/>
                </a:solidFill>
              </a:rPr>
              <a:t>Juin </a:t>
            </a:r>
            <a:r>
              <a:rPr lang="fr-FR" sz="1600" b="1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2428875" y="1500188"/>
            <a:ext cx="4124325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b="1">
                <a:solidFill>
                  <a:schemeClr val="bg2"/>
                </a:solidFill>
              </a:rPr>
              <a:t>Faculté des maths et d'informatique</a:t>
            </a:r>
            <a:endParaRPr lang="fr-FR" b="1" u="sng">
              <a:solidFill>
                <a:schemeClr val="bg2"/>
              </a:solidFill>
            </a:endParaRP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286125" y="2071688"/>
            <a:ext cx="25908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b="1">
                <a:solidFill>
                  <a:schemeClr val="accent1"/>
                </a:solidFill>
              </a:rPr>
              <a:t>Projet De Fin D’étude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168775" y="2428875"/>
            <a:ext cx="9794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sz="2000" b="1">
                <a:solidFill>
                  <a:schemeClr val="accent1"/>
                </a:solidFill>
              </a:rPr>
              <a:t>Sujet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611188" y="3187013"/>
            <a:ext cx="8137525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fr-FR" sz="2800" b="1" dirty="0" smtClean="0">
                <a:solidFill>
                  <a:schemeClr val="bg2"/>
                </a:solidFill>
              </a:rPr>
              <a:t>Exploitation de donnée biométrique de l’état Civil pour l’impression des actes de naissance intégral</a:t>
            </a:r>
            <a:endParaRPr lang="fr-FR" sz="2800" b="1" dirty="0">
              <a:solidFill>
                <a:schemeClr val="bg2"/>
              </a:solidFill>
            </a:endParaRP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682625" y="5072063"/>
            <a:ext cx="2746367" cy="677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Encadré par :</a:t>
            </a:r>
            <a:endParaRPr lang="fr-FR" dirty="0">
              <a:solidFill>
                <a:schemeClr val="bg1">
                  <a:lumMod val="65000"/>
                  <a:lumOff val="35000"/>
                </a:schemeClr>
              </a:solidFill>
            </a:endParaRPr>
          </a:p>
          <a:p>
            <a:pPr eaLnBrk="0" hangingPunct="0"/>
            <a:r>
              <a:rPr lang="fr-FR" sz="2000" dirty="0" smtClean="0">
                <a:solidFill>
                  <a:schemeClr val="bg2">
                    <a:lumMod val="75000"/>
                  </a:schemeClr>
                </a:solidFill>
              </a:rPr>
              <a:t>M</a:t>
            </a:r>
            <a:r>
              <a:rPr lang="fr-FR" sz="2000" dirty="0">
                <a:solidFill>
                  <a:schemeClr val="bg2">
                    <a:lumMod val="75000"/>
                  </a:schemeClr>
                </a:solidFill>
              </a:rPr>
              <a:t>. MANSOURI Kamel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5857875" y="5005388"/>
            <a:ext cx="2565400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>
                <a:solidFill>
                  <a:schemeClr val="bg1">
                    <a:lumMod val="65000"/>
                    <a:lumOff val="35000"/>
                  </a:schemeClr>
                </a:solidFill>
              </a:rPr>
              <a:t>Présenté par : </a:t>
            </a:r>
          </a:p>
          <a:p>
            <a:r>
              <a:rPr lang="fr-FR" dirty="0" smtClean="0">
                <a:solidFill>
                  <a:schemeClr val="bg2">
                    <a:lumMod val="75000"/>
                  </a:schemeClr>
                </a:solidFill>
              </a:rPr>
              <a:t>- MAHFOUD </a:t>
            </a:r>
            <a:r>
              <a:rPr lang="fr-FR" dirty="0" err="1">
                <a:solidFill>
                  <a:schemeClr val="bg2">
                    <a:lumMod val="75000"/>
                  </a:schemeClr>
                </a:solidFill>
              </a:rPr>
              <a:t>Akila</a:t>
            </a:r>
            <a:endParaRPr lang="fr-FR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fr-FR" dirty="0">
                <a:solidFill>
                  <a:schemeClr val="bg2">
                    <a:lumMod val="75000"/>
                  </a:schemeClr>
                </a:solidFill>
              </a:rPr>
              <a:t>-KHAOUNI  </a:t>
            </a:r>
            <a:r>
              <a:rPr lang="fr-FR" dirty="0" err="1">
                <a:solidFill>
                  <a:schemeClr val="bg2">
                    <a:lumMod val="75000"/>
                  </a:schemeClr>
                </a:solidFill>
              </a:rPr>
              <a:t>Hadjer</a:t>
            </a:r>
            <a:endParaRPr lang="fr-FR" b="1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2214546" y="357166"/>
            <a:ext cx="4357718" cy="857256"/>
          </a:xfrm>
          <a:prstGeom prst="rect">
            <a:avLst/>
          </a:prstGeom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lnSpc>
                <a:spcPct val="110000"/>
              </a:lnSpc>
              <a:defRPr/>
            </a:pPr>
            <a:r>
              <a:rPr lang="fr-FR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Université de M’</a:t>
            </a:r>
            <a:r>
              <a:rPr lang="fr-FR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sila</a:t>
            </a:r>
            <a:endParaRPr 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56" name="Picture 12" descr="C:\Documents and Settings\Warda.WM-906F863F01E8\Bureau\zoulikha\titre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357188"/>
            <a:ext cx="14382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2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0" grpId="0"/>
      <p:bldP spid="82951" grpId="0"/>
      <p:bldP spid="82952" grpId="0"/>
      <p:bldP spid="82953" grpId="0"/>
      <p:bldP spid="829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617776"/>
            <a:ext cx="8229600" cy="467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357290" y="928670"/>
            <a:ext cx="4849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Fenêtre de saisir l’information : </a:t>
            </a:r>
            <a:endParaRPr lang="fr-FR" sz="2400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621618" y="6273822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072362" cy="1225536"/>
          </a:xfrm>
        </p:spPr>
        <p:txBody>
          <a:bodyPr>
            <a:normAutofit fontScale="90000"/>
          </a:bodyPr>
          <a:lstStyle/>
          <a:p>
            <a:r>
              <a:rPr lang="fr-FR" i="1" dirty="0" smtClean="0"/>
              <a:t>PARTIE B : LA MIGRATION DES DONNEES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71939"/>
          </a:xfrm>
        </p:spPr>
        <p:txBody>
          <a:bodyPr/>
          <a:lstStyle/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</a:rPr>
              <a:t> La migration :</a:t>
            </a:r>
          </a:p>
          <a:p>
            <a:pPr>
              <a:buNone/>
            </a:pPr>
            <a:r>
              <a:rPr lang="fr-FR" dirty="0" smtClean="0">
                <a:solidFill>
                  <a:schemeClr val="bg1"/>
                </a:solidFill>
              </a:rPr>
              <a:t>Une migration est, en </a:t>
            </a:r>
            <a:r>
              <a:rPr lang="fr-FR" dirty="0" smtClean="0">
                <a:solidFill>
                  <a:schemeClr val="bg1"/>
                </a:solidFill>
                <a:hlinkClick r:id="rId2"/>
              </a:rPr>
              <a:t>informatique</a:t>
            </a:r>
            <a:r>
              <a:rPr lang="fr-FR" dirty="0" smtClean="0">
                <a:solidFill>
                  <a:schemeClr val="bg1"/>
                </a:solidFill>
              </a:rPr>
              <a:t>, signifie le </a:t>
            </a:r>
            <a:r>
              <a:rPr lang="fr-FR" dirty="0" smtClean="0">
                <a:solidFill>
                  <a:schemeClr val="bg1"/>
                </a:solidFill>
              </a:rPr>
              <a:t>passage d'un état existant d'un </a:t>
            </a:r>
            <a:r>
              <a:rPr lang="fr-FR" dirty="0" smtClean="0">
                <a:solidFill>
                  <a:schemeClr val="bg1"/>
                </a:solidFill>
                <a:hlinkClick r:id="rId3"/>
              </a:rPr>
              <a:t>système d'information</a:t>
            </a:r>
            <a:r>
              <a:rPr lang="fr-FR" dirty="0" smtClean="0">
                <a:solidFill>
                  <a:schemeClr val="bg1"/>
                </a:solidFill>
              </a:rPr>
              <a:t> ou d'une </a:t>
            </a:r>
            <a:r>
              <a:rPr lang="fr-FR" dirty="0" smtClean="0">
                <a:solidFill>
                  <a:schemeClr val="bg1"/>
                </a:solidFill>
                <a:hlinkClick r:id="rId4" tooltip="Application (informatique)"/>
              </a:rPr>
              <a:t>application</a:t>
            </a:r>
            <a:r>
              <a:rPr lang="fr-FR" dirty="0" smtClean="0">
                <a:solidFill>
                  <a:schemeClr val="bg1"/>
                </a:solidFill>
              </a:rPr>
              <a:t> vers une cible définie dans un </a:t>
            </a:r>
            <a:r>
              <a:rPr lang="fr-FR" dirty="0" smtClean="0">
                <a:solidFill>
                  <a:schemeClr val="bg1"/>
                </a:solidFill>
                <a:hlinkClick r:id="rId5"/>
              </a:rPr>
              <a:t>projet</a:t>
            </a:r>
            <a:r>
              <a:rPr lang="fr-FR" dirty="0" smtClean="0">
                <a:solidFill>
                  <a:schemeClr val="bg1"/>
                </a:solidFill>
              </a:rPr>
              <a:t> ou un </a:t>
            </a:r>
            <a:r>
              <a:rPr lang="fr-FR" dirty="0" smtClean="0">
                <a:solidFill>
                  <a:schemeClr val="bg1"/>
                </a:solidFill>
                <a:hlinkClick r:id="rId6" tooltip="Programme (gestion de projet)"/>
              </a:rPr>
              <a:t>programme</a:t>
            </a:r>
            <a:r>
              <a:rPr lang="fr-FR" dirty="0" smtClean="0">
                <a:solidFill>
                  <a:schemeClr val="bg1"/>
                </a:solidFill>
              </a:rPr>
              <a:t>. La migration de données est généralement réalisée par programmation pour parvenir à un traitement automatisé, Il existe plusieurs types de migration :</a:t>
            </a:r>
            <a:endParaRPr lang="fr-FR" b="1" dirty="0" smtClean="0">
              <a:solidFill>
                <a:schemeClr val="bg1"/>
              </a:solidFill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1142976" y="5572140"/>
            <a:ext cx="82296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47688" lvl="0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fr-FR" sz="2800" b="1" dirty="0" smtClean="0">
                <a:solidFill>
                  <a:schemeClr val="bg1"/>
                </a:solidFill>
              </a:rPr>
              <a:t>Transfert</a:t>
            </a:r>
            <a:endParaRPr kumimoji="0" lang="fr-F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1142976" y="6072206"/>
            <a:ext cx="82296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47688" lvl="0" indent="-411163" eaLnBrk="0" hangingPunct="0">
              <a:spcBef>
                <a:spcPct val="20000"/>
              </a:spcBef>
              <a:buClr>
                <a:srgbClr val="F9F9F9"/>
              </a:buClr>
              <a:buSzPct val="65000"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fr-FR" sz="2800" b="1" dirty="0" smtClean="0">
                <a:solidFill>
                  <a:schemeClr val="bg1"/>
                </a:solidFill>
              </a:rPr>
              <a:t>Normalisation</a:t>
            </a:r>
            <a:r>
              <a:rPr lang="fr-FR" sz="2800" dirty="0" smtClean="0"/>
              <a:t> </a:t>
            </a:r>
            <a:endParaRPr kumimoji="0" lang="fr-F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133"/>
          <p:cNvSpPr>
            <a:spLocks noChangeArrowheads="1"/>
          </p:cNvSpPr>
          <p:nvPr/>
        </p:nvSpPr>
        <p:spPr bwMode="auto">
          <a:xfrm>
            <a:off x="1214414" y="5786454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7" name="Rectangle 133"/>
          <p:cNvSpPr>
            <a:spLocks noChangeArrowheads="1"/>
          </p:cNvSpPr>
          <p:nvPr/>
        </p:nvSpPr>
        <p:spPr bwMode="auto">
          <a:xfrm>
            <a:off x="1214414" y="6286520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550180" y="6273822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9" name="Picture 1" descr="CNI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96203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51493"/>
          </a:xfrm>
        </p:spPr>
        <p:txBody>
          <a:bodyPr/>
          <a:lstStyle/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</a:rPr>
              <a:t>La migration des données</a:t>
            </a:r>
            <a:r>
              <a:rPr lang="fr-FR" dirty="0" smtClean="0">
                <a:solidFill>
                  <a:schemeClr val="bg1"/>
                </a:solidFill>
              </a:rPr>
              <a:t> :</a:t>
            </a:r>
          </a:p>
          <a:p>
            <a:pPr>
              <a:buNone/>
            </a:pPr>
            <a:r>
              <a:rPr lang="fr-FR" dirty="0" smtClean="0">
                <a:solidFill>
                  <a:schemeClr val="bg1"/>
                </a:solidFill>
              </a:rPr>
              <a:t> Pour parvenir à une migration de données procédure efficace, des données sur l'ancien système est mappé vers le nouveau système offre un design pour </a:t>
            </a:r>
            <a:r>
              <a:rPr lang="fr-FR" dirty="0" smtClean="0">
                <a:solidFill>
                  <a:schemeClr val="bg1"/>
                </a:solidFill>
                <a:hlinkClick r:id="rId2"/>
              </a:rPr>
              <a:t>l'extraction des données</a:t>
            </a:r>
            <a:r>
              <a:rPr lang="fr-FR" dirty="0" smtClean="0">
                <a:solidFill>
                  <a:schemeClr val="bg1"/>
                </a:solidFill>
              </a:rPr>
              <a:t> et </a:t>
            </a:r>
            <a:r>
              <a:rPr lang="fr-FR" dirty="0" smtClean="0">
                <a:solidFill>
                  <a:schemeClr val="bg1"/>
                </a:solidFill>
                <a:hlinkClick r:id="rId3" tooltip="Le chargement de données"/>
              </a:rPr>
              <a:t>chargement de données</a:t>
            </a:r>
            <a:r>
              <a:rPr lang="fr-FR" dirty="0" smtClean="0">
                <a:solidFill>
                  <a:schemeClr val="bg1"/>
                </a:solidFill>
              </a:rPr>
              <a:t> .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50180" y="6143644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5" name="Picture 1" descr="CNI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7641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smtClean="0"/>
              <a:t>Comparaison entre </a:t>
            </a:r>
            <a:r>
              <a:rPr lang="fr-FR" dirty="0" smtClean="0"/>
              <a:t>les </a:t>
            </a:r>
            <a:r>
              <a:rPr lang="fr-FR" dirty="0" smtClean="0"/>
              <a:t>deux </a:t>
            </a:r>
            <a:r>
              <a:rPr lang="fr-FR" dirty="0" smtClean="0"/>
              <a:t>BDDS (12,et S12):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     </a:t>
            </a:r>
            <a:r>
              <a:rPr lang="fr-FR" sz="2700" dirty="0" smtClean="0">
                <a:solidFill>
                  <a:schemeClr val="bg1"/>
                </a:solidFill>
              </a:rPr>
              <a:t>Dans les deux bases de données (12 et s12)</a:t>
            </a:r>
            <a:br>
              <a:rPr lang="fr-FR" sz="2700" dirty="0" smtClean="0">
                <a:solidFill>
                  <a:schemeClr val="bg1"/>
                </a:solidFill>
              </a:rPr>
            </a:br>
            <a:r>
              <a:rPr lang="fr-FR" sz="2700" dirty="0" smtClean="0">
                <a:solidFill>
                  <a:schemeClr val="bg1"/>
                </a:solidFill>
              </a:rPr>
              <a:t>on constate l’existence des tables communes entre elles contenant des  champs semblables.</a:t>
            </a:r>
            <a:endParaRPr lang="fr-FR" sz="2700" dirty="0">
              <a:solidFill>
                <a:schemeClr val="bg1"/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571472" y="6858000"/>
          <a:ext cx="822960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257164">
                <a:tc>
                  <a:txBody>
                    <a:bodyPr/>
                    <a:lstStyle/>
                    <a:p>
                      <a:r>
                        <a:rPr lang="fr-FR" dirty="0" smtClean="0"/>
                        <a:t>12S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 smtClean="0"/>
                    </a:p>
                  </a:txBody>
                  <a:tcPr/>
                </a:tc>
              </a:tr>
              <a:tr h="320032"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identité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registre actes naissances </a:t>
                      </a:r>
                      <a:endParaRPr lang="fr-FR" dirty="0"/>
                    </a:p>
                  </a:txBody>
                  <a:tcPr/>
                </a:tc>
              </a:tr>
              <a:tr h="4097676">
                <a:tc>
                  <a:txBody>
                    <a:bodyPr/>
                    <a:lstStyle/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n_acte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nom_a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pren_a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nom_f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pren_f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d_nais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h_nais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lieu_nais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sexe</a:t>
                      </a: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pren_pere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nom_mere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pren_mere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np_dec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age_dec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Annee_naissance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Numero_Acte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Prenom_Arabe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Nom_francais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Prenom_francais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Date_naissance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Heure_naissance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Lieu_naissance_Arabe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Sexe</a:t>
                      </a: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Nom_Pere_Arabe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Nom_Mere_Arabe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Prenom_Mere_Arabe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Declarant_Naissance_Nom_Arabe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Age_Declarant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693056" y="6416698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500034" y="442899"/>
          <a:ext cx="8229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42942">
                <a:tc>
                  <a:txBody>
                    <a:bodyPr/>
                    <a:lstStyle/>
                    <a:p>
                      <a:r>
                        <a:rPr kumimoji="0"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prof_dec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adr_dec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Profession_Declarant_Arabe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Adresse_Demeure_Declarant_Arabe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571472" y="1751646"/>
          <a:ext cx="8143932" cy="1677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4071966"/>
              </a:tblGrid>
              <a:tr h="1677354">
                <a:tc>
                  <a:txBody>
                    <a:bodyPr/>
                    <a:lstStyle/>
                    <a:p>
                      <a:r>
                        <a:rPr kumimoji="0"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d_dec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h_dec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deja_v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date_saisie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agent_saisie</a:t>
                      </a:r>
                      <a:endParaRPr kumimoji="0" lang="fr-F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Date_inscription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Heure_inscription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Verifier_Officier_Etat_civil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Date_Saisie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Nom_Agent_saisie</a:t>
                      </a:r>
                      <a:endParaRPr kumimoji="0" lang="fr-F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571472" y="4001307"/>
          <a:ext cx="8143932" cy="2302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4071966"/>
              </a:tblGrid>
              <a:tr h="330442">
                <a:tc>
                  <a:txBody>
                    <a:bodyPr/>
                    <a:lstStyle/>
                    <a:p>
                      <a:r>
                        <a:rPr kumimoji="0"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12 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12</a:t>
                      </a:r>
                      <a:endParaRPr lang="fr-FR" dirty="0"/>
                    </a:p>
                  </a:txBody>
                  <a:tcPr/>
                </a:tc>
              </a:tr>
              <a:tr h="330442"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avoir mention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marge naissance</a:t>
                      </a:r>
                      <a:endParaRPr lang="fr-FR" dirty="0"/>
                    </a:p>
                  </a:txBody>
                  <a:tcPr/>
                </a:tc>
              </a:tr>
              <a:tr h="1570833">
                <a:tc>
                  <a:txBody>
                    <a:bodyPr/>
                    <a:lstStyle/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n_acte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code_mention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ordre_mention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Annee_naissance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Numero_Acte</a:t>
                      </a:r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Num_marge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Type_marge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550180" y="6345260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457200" y="500063"/>
          <a:ext cx="8229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285731">
                <a:tc>
                  <a:txBody>
                    <a:bodyPr/>
                    <a:lstStyle/>
                    <a:p>
                      <a:r>
                        <a:rPr lang="fr-FR" dirty="0" smtClean="0"/>
                        <a:t>12S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12</a:t>
                      </a:r>
                      <a:endParaRPr lang="fr-FR" dirty="0"/>
                    </a:p>
                  </a:txBody>
                  <a:tcPr/>
                </a:tc>
              </a:tr>
              <a:tr h="277161"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mention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type marge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code_mention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design_mention</a:t>
                      </a:r>
                      <a:endParaRPr kumimoji="0"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Code</a:t>
                      </a:r>
                    </a:p>
                    <a:p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libelle_Arabe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500034" y="2285993"/>
          <a:ext cx="8215370" cy="281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7685"/>
                <a:gridCol w="4107685"/>
              </a:tblGrid>
              <a:tr h="345486">
                <a:tc>
                  <a:txBody>
                    <a:bodyPr/>
                    <a:lstStyle/>
                    <a:p>
                      <a:r>
                        <a:rPr lang="fr-FR" dirty="0" smtClean="0"/>
                        <a:t>12S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12</a:t>
                      </a:r>
                      <a:endParaRPr lang="fr-FR" dirty="0"/>
                    </a:p>
                  </a:txBody>
                  <a:tcPr/>
                </a:tc>
              </a:tr>
              <a:tr h="345486"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utilisateur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 user ID</a:t>
                      </a:r>
                      <a:endParaRPr lang="fr-FR" dirty="0"/>
                    </a:p>
                  </a:txBody>
                  <a:tcPr/>
                </a:tc>
              </a:tr>
              <a:tr h="19522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Passwor</a:t>
                      </a: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Nom</a:t>
                      </a: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Prenom</a:t>
                      </a: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type_util</a:t>
                      </a: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89535" marR="8953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Mot_de_passe</a:t>
                      </a: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Nom</a:t>
                      </a: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Prenom</a:t>
                      </a:r>
                      <a:endParaRPr lang="fr-FR" sz="1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Type_Officier</a:t>
                      </a:r>
                      <a:endParaRPr lang="fr-FR" sz="1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1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89535" marR="89535" marT="0" marB="0"/>
                </a:tc>
              </a:tr>
            </a:tbl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00938" y="6273822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1116013" y="2038641"/>
            <a:ext cx="376737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Pourquoi 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modéliser</a:t>
            </a:r>
            <a:r>
              <a:rPr lang="fr-FR" sz="2400" b="1" dirty="0" smtClean="0">
                <a:solidFill>
                  <a:schemeClr val="accent1">
                    <a:lumMod val="75000"/>
                  </a:schemeClr>
                </a:solidFill>
              </a:rPr>
              <a:t> ?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571472" y="2571744"/>
            <a:ext cx="8064500" cy="3016210"/>
          </a:xfrm>
          <a:prstGeom prst="rect">
            <a:avLst/>
          </a:prstGeom>
          <a:solidFill>
            <a:schemeClr val="bg2">
              <a:lumMod val="20000"/>
              <a:lumOff val="80000"/>
              <a:alpha val="55000"/>
            </a:schemeClr>
          </a:solidFill>
          <a:ln w="9525">
            <a:noFill/>
            <a:miter lim="800000"/>
            <a:headEnd/>
            <a:tailEnd/>
          </a:ln>
          <a:effectLst>
            <a:softEdge rad="635000"/>
          </a:effectLst>
        </p:spPr>
        <p:txBody>
          <a:bodyPr>
            <a:spAutoFit/>
          </a:bodyPr>
          <a:lstStyle/>
          <a:p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Pour modéliser notre système d’information nous somme choisis les quatre diagrammes qui sont diagramme de cas d’utilisation, diagramme de séquence, diagramme d’activités, et diagramme de classes .</a:t>
            </a:r>
          </a:p>
          <a:p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Low">
              <a:lnSpc>
                <a:spcPct val="150000"/>
              </a:lnSpc>
            </a:pPr>
            <a:endParaRPr lang="fr-FR" sz="2000" dirty="0"/>
          </a:p>
        </p:txBody>
      </p:sp>
      <p:sp>
        <p:nvSpPr>
          <p:cNvPr id="9223" name="Text Box 17"/>
          <p:cNvSpPr txBox="1">
            <a:spLocks noChangeArrowheads="1"/>
          </p:cNvSpPr>
          <p:nvPr/>
        </p:nvSpPr>
        <p:spPr bwMode="auto">
          <a:xfrm>
            <a:off x="369911" y="1191268"/>
            <a:ext cx="74882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</a:rPr>
              <a:t>Conception et réalisation 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0" y="-24"/>
            <a:ext cx="6429388" cy="7078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/>
            <a:r>
              <a:rPr lang="fr-FR" sz="2000" b="1" dirty="0" smtClean="0">
                <a:solidFill>
                  <a:srgbClr val="7030A0"/>
                </a:solidFill>
              </a:rPr>
              <a:t>Exploitation de donnée biométrique de l’état Civil pour l’impression des actes de naissance intégral</a:t>
            </a:r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10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8" grpId="0"/>
      <p:bldP spid="5735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611188" y="1049338"/>
            <a:ext cx="5400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rtl="1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fr-FR" sz="2000" b="1" dirty="0" smtClean="0"/>
              <a:t> Les diagrammes des cas d’utilisation :</a:t>
            </a:r>
            <a:endParaRPr lang="fr-FR" sz="2000" dirty="0"/>
          </a:p>
        </p:txBody>
      </p:sp>
      <p:sp>
        <p:nvSpPr>
          <p:cNvPr id="11285" name="Text Box 171"/>
          <p:cNvSpPr txBox="1">
            <a:spLocks noChangeArrowheads="1"/>
          </p:cNvSpPr>
          <p:nvPr/>
        </p:nvSpPr>
        <p:spPr bwMode="auto">
          <a:xfrm>
            <a:off x="65088" y="114300"/>
            <a:ext cx="7488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r-FR" sz="2000" b="1" dirty="0" smtClean="0"/>
              <a:t>Conception et </a:t>
            </a:r>
            <a:r>
              <a:rPr lang="fr-FR" sz="2000" b="1" dirty="0" err="1" smtClean="0"/>
              <a:t>realisation</a:t>
            </a:r>
            <a:endParaRPr lang="en-US" sz="2000" b="1" dirty="0"/>
          </a:p>
        </p:txBody>
      </p:sp>
      <p:sp>
        <p:nvSpPr>
          <p:cNvPr id="138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sp>
        <p:nvSpPr>
          <p:cNvPr id="140" name="Text Box 132"/>
          <p:cNvSpPr txBox="1">
            <a:spLocks noChangeArrowheads="1"/>
          </p:cNvSpPr>
          <p:nvPr/>
        </p:nvSpPr>
        <p:spPr bwMode="auto">
          <a:xfrm>
            <a:off x="1214414" y="1571612"/>
            <a:ext cx="75342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sz="2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fr-FR" sz="2400" b="1" dirty="0" smtClean="0"/>
              <a:t>Cas d’utilisation: «Migrations des données »</a:t>
            </a:r>
            <a:endParaRPr lang="fr-FR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1" name="Rectangle 133"/>
          <p:cNvSpPr>
            <a:spLocks noChangeArrowheads="1"/>
          </p:cNvSpPr>
          <p:nvPr/>
        </p:nvSpPr>
        <p:spPr bwMode="auto">
          <a:xfrm>
            <a:off x="1142976" y="1714488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grpSp>
        <p:nvGrpSpPr>
          <p:cNvPr id="21505" name="Group 1"/>
          <p:cNvGrpSpPr>
            <a:grpSpLocks/>
          </p:cNvGrpSpPr>
          <p:nvPr/>
        </p:nvGrpSpPr>
        <p:grpSpPr bwMode="auto">
          <a:xfrm>
            <a:off x="1063625" y="2285992"/>
            <a:ext cx="6294457" cy="4056071"/>
            <a:chOff x="1689" y="3081"/>
            <a:chExt cx="6675" cy="4665"/>
          </a:xfrm>
        </p:grpSpPr>
        <p:grpSp>
          <p:nvGrpSpPr>
            <p:cNvPr id="21506" name="Group 2"/>
            <p:cNvGrpSpPr>
              <a:grpSpLocks/>
            </p:cNvGrpSpPr>
            <p:nvPr/>
          </p:nvGrpSpPr>
          <p:grpSpPr bwMode="auto">
            <a:xfrm>
              <a:off x="1689" y="4431"/>
              <a:ext cx="465" cy="1080"/>
              <a:chOff x="1170" y="1845"/>
              <a:chExt cx="465" cy="1080"/>
            </a:xfrm>
          </p:grpSpPr>
          <p:sp>
            <p:nvSpPr>
              <p:cNvPr id="21507" name="Oval 3"/>
              <p:cNvSpPr>
                <a:spLocks noChangeArrowheads="1"/>
              </p:cNvSpPr>
              <p:nvPr/>
            </p:nvSpPr>
            <p:spPr bwMode="auto">
              <a:xfrm>
                <a:off x="1185" y="1845"/>
                <a:ext cx="375" cy="33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cxnSp>
            <p:nvCxnSpPr>
              <p:cNvPr id="21508" name="AutoShape 4"/>
              <p:cNvCxnSpPr>
                <a:cxnSpLocks noChangeShapeType="1"/>
              </p:cNvCxnSpPr>
              <p:nvPr/>
            </p:nvCxnSpPr>
            <p:spPr bwMode="auto">
              <a:xfrm>
                <a:off x="1395" y="2175"/>
                <a:ext cx="15" cy="46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09" name="AutoShape 5"/>
              <p:cNvCxnSpPr>
                <a:cxnSpLocks noChangeShapeType="1"/>
              </p:cNvCxnSpPr>
              <p:nvPr/>
            </p:nvCxnSpPr>
            <p:spPr bwMode="auto">
              <a:xfrm>
                <a:off x="1170" y="2325"/>
                <a:ext cx="46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10" name="AutoShape 6"/>
              <p:cNvCxnSpPr>
                <a:cxnSpLocks noChangeShapeType="1"/>
              </p:cNvCxnSpPr>
              <p:nvPr/>
            </p:nvCxnSpPr>
            <p:spPr bwMode="auto">
              <a:xfrm flipV="1">
                <a:off x="1215" y="2595"/>
                <a:ext cx="195" cy="3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11" name="AutoShape 7"/>
              <p:cNvCxnSpPr>
                <a:cxnSpLocks noChangeShapeType="1"/>
              </p:cNvCxnSpPr>
              <p:nvPr/>
            </p:nvCxnSpPr>
            <p:spPr bwMode="auto">
              <a:xfrm>
                <a:off x="1410" y="2595"/>
                <a:ext cx="225" cy="3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>
              <a:off x="4929" y="3081"/>
              <a:ext cx="3330" cy="9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1000"/>
                </a:spcAft>
              </a:pPr>
              <a:r>
                <a:rPr lang="fr-FR" sz="1600" dirty="0" smtClean="0">
                  <a:solidFill>
                    <a:schemeClr val="bg1"/>
                  </a:solidFill>
                </a:rPr>
                <a:t>Migrations des données</a:t>
              </a:r>
              <a:endPara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4914" y="4281"/>
              <a:ext cx="3405" cy="94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Aft>
                  <a:spcPts val="1000"/>
                </a:spcAft>
              </a:pPr>
              <a:r>
                <a:rPr lang="fr-FR" sz="1600" dirty="0" smtClean="0">
                  <a:solidFill>
                    <a:schemeClr val="bg1"/>
                  </a:solidFill>
                </a:rPr>
                <a:t>Mise à jour les champs</a:t>
              </a:r>
            </a:p>
            <a:p>
              <a:pPr>
                <a:spcAft>
                  <a:spcPts val="1000"/>
                </a:spcAft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14" name="Oval 10"/>
            <p:cNvSpPr>
              <a:spLocks noChangeArrowheads="1"/>
            </p:cNvSpPr>
            <p:nvPr/>
          </p:nvSpPr>
          <p:spPr bwMode="auto">
            <a:xfrm>
              <a:off x="4854" y="5526"/>
              <a:ext cx="3465" cy="9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1000"/>
                </a:spcAft>
              </a:pPr>
              <a:r>
                <a:rPr lang="fr-FR" sz="1600" dirty="0" smtClean="0">
                  <a:solidFill>
                    <a:schemeClr val="bg1"/>
                  </a:solidFill>
                </a:rPr>
                <a:t>Vérification les champs vide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1515" name="AutoShape 11"/>
            <p:cNvCxnSpPr>
              <a:cxnSpLocks noChangeShapeType="1"/>
            </p:cNvCxnSpPr>
            <p:nvPr/>
          </p:nvCxnSpPr>
          <p:spPr bwMode="auto">
            <a:xfrm flipH="1">
              <a:off x="2295" y="3527"/>
              <a:ext cx="2634" cy="13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16" name="AutoShape 12"/>
            <p:cNvCxnSpPr>
              <a:cxnSpLocks noChangeShapeType="1"/>
            </p:cNvCxnSpPr>
            <p:nvPr/>
          </p:nvCxnSpPr>
          <p:spPr bwMode="auto">
            <a:xfrm flipH="1">
              <a:off x="2295" y="4757"/>
              <a:ext cx="2619" cy="31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517" name="AutoShape 13"/>
            <p:cNvCxnSpPr>
              <a:cxnSpLocks noChangeShapeType="1"/>
            </p:cNvCxnSpPr>
            <p:nvPr/>
          </p:nvCxnSpPr>
          <p:spPr bwMode="auto">
            <a:xfrm flipH="1" flipV="1">
              <a:off x="2295" y="5226"/>
              <a:ext cx="2574" cy="7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21518" name="Oval 14"/>
            <p:cNvSpPr>
              <a:spLocks noChangeArrowheads="1"/>
            </p:cNvSpPr>
            <p:nvPr/>
          </p:nvSpPr>
          <p:spPr bwMode="auto">
            <a:xfrm>
              <a:off x="4899" y="6786"/>
              <a:ext cx="3465" cy="9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1000"/>
                </a:spcAft>
              </a:pPr>
              <a:r>
                <a:rPr kumimoji="0" lang="fr-FR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Arial" pitchFamily="34" charset="0"/>
                </a:rPr>
                <a:t> </a:t>
              </a:r>
              <a:r>
                <a:rPr lang="fr-FR" sz="1600" dirty="0" smtClean="0">
                  <a:solidFill>
                    <a:schemeClr val="bg1"/>
                  </a:solidFill>
                </a:rPr>
                <a:t> Imprimer l’acte de naissance12</a:t>
              </a:r>
            </a:p>
          </p:txBody>
        </p:sp>
        <p:cxnSp>
          <p:nvCxnSpPr>
            <p:cNvPr id="21519" name="AutoShape 15"/>
            <p:cNvCxnSpPr>
              <a:cxnSpLocks noChangeShapeType="1"/>
            </p:cNvCxnSpPr>
            <p:nvPr/>
          </p:nvCxnSpPr>
          <p:spPr bwMode="auto">
            <a:xfrm>
              <a:off x="2295" y="5400"/>
              <a:ext cx="2604" cy="18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714348" y="4500570"/>
            <a:ext cx="112242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Utilisateur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0" name="Tableau 159"/>
          <p:cNvGraphicFramePr>
            <a:graphicFrameLocks noGrp="1"/>
          </p:cNvGraphicFramePr>
          <p:nvPr/>
        </p:nvGraphicFramePr>
        <p:xfrm>
          <a:off x="3428993" y="2071678"/>
          <a:ext cx="4143404" cy="4357718"/>
        </p:xfrm>
        <a:graphic>
          <a:graphicData uri="http://schemas.openxmlformats.org/drawingml/2006/table">
            <a:tbl>
              <a:tblPr/>
              <a:tblGrid>
                <a:gridCol w="4143404"/>
              </a:tblGrid>
              <a:tr h="43577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571472" y="6400800"/>
            <a:ext cx="666669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57375" algn="l"/>
              </a:tabLs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Figure III.1.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Cas d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utilisation 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ArialBlack"/>
                <a:cs typeface="Times New Roman" pitchFamily="18" charset="0"/>
              </a:rPr>
              <a:t>«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Black"/>
                <a:cs typeface="Times New Roman" pitchFamily="18" charset="0"/>
              </a:rPr>
              <a:t>Migrations des donn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ArialBlack"/>
                <a:cs typeface="Times New Roman" pitchFamily="18" charset="0"/>
              </a:rPr>
              <a:t>é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Black"/>
                <a:cs typeface="Times New Roman" pitchFamily="18" charset="0"/>
              </a:rPr>
              <a:t>es 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ArialBlack"/>
                <a:cs typeface="Times New Roman" pitchFamily="18" charset="0"/>
              </a:rPr>
              <a:t>»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Black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7641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8" grpId="0" build="p"/>
      <p:bldP spid="140" grpId="0"/>
      <p:bldP spid="14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571472" y="1000108"/>
            <a:ext cx="54006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rtl="1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fr-FR" sz="2000" b="1" dirty="0" smtClean="0"/>
              <a:t>Diagramme de séquence :</a:t>
            </a:r>
            <a:endParaRPr lang="fr-FR" sz="2000" dirty="0"/>
          </a:p>
        </p:txBody>
      </p:sp>
      <p:sp>
        <p:nvSpPr>
          <p:cNvPr id="64644" name="Text Box 132"/>
          <p:cNvSpPr txBox="1">
            <a:spLocks noChangeArrowheads="1"/>
          </p:cNvSpPr>
          <p:nvPr/>
        </p:nvSpPr>
        <p:spPr bwMode="auto">
          <a:xfrm>
            <a:off x="1285852" y="1500174"/>
            <a:ext cx="73453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sz="2400" dirty="0" smtClean="0"/>
              <a:t>Diagramme de séquence </a:t>
            </a:r>
            <a:r>
              <a:rPr lang="fr-FR" sz="2400" b="1" dirty="0" smtClean="0"/>
              <a:t>≪ Migrations des données ≫</a:t>
            </a:r>
            <a:endParaRPr lang="fr-FR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4645" name="Rectangle 133"/>
          <p:cNvSpPr>
            <a:spLocks noChangeArrowheads="1"/>
          </p:cNvSpPr>
          <p:nvPr/>
        </p:nvSpPr>
        <p:spPr bwMode="auto">
          <a:xfrm>
            <a:off x="1142976" y="1643050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2299" name="Text Box 147"/>
          <p:cNvSpPr txBox="1">
            <a:spLocks noChangeArrowheads="1"/>
          </p:cNvSpPr>
          <p:nvPr/>
        </p:nvSpPr>
        <p:spPr bwMode="auto">
          <a:xfrm>
            <a:off x="65088" y="114300"/>
            <a:ext cx="7488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r-FR" sz="2000" b="1" dirty="0" smtClean="0"/>
              <a:t>Conception et </a:t>
            </a:r>
            <a:r>
              <a:rPr lang="fr-FR" sz="2000" b="1" dirty="0" err="1" smtClean="0"/>
              <a:t>realisation</a:t>
            </a:r>
            <a:endParaRPr lang="en-US" sz="2000" b="1" dirty="0"/>
          </a:p>
        </p:txBody>
      </p:sp>
      <p:grpSp>
        <p:nvGrpSpPr>
          <p:cNvPr id="20481" name="Group 1"/>
          <p:cNvGrpSpPr>
            <a:grpSpLocks/>
          </p:cNvGrpSpPr>
          <p:nvPr/>
        </p:nvGrpSpPr>
        <p:grpSpPr bwMode="auto">
          <a:xfrm>
            <a:off x="1643042" y="2357430"/>
            <a:ext cx="5243513" cy="3855894"/>
            <a:chOff x="1410" y="2579"/>
            <a:chExt cx="8145" cy="7191"/>
          </a:xfrm>
        </p:grpSpPr>
        <p:sp>
          <p:nvSpPr>
            <p:cNvPr id="20482" name="Rectangle 2"/>
            <p:cNvSpPr>
              <a:spLocks noChangeArrowheads="1"/>
            </p:cNvSpPr>
            <p:nvPr/>
          </p:nvSpPr>
          <p:spPr bwMode="auto">
            <a:xfrm>
              <a:off x="8115" y="3016"/>
              <a:ext cx="1440" cy="64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fr-FR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Arial" pitchFamily="34" charset="0"/>
                  <a:cs typeface="Arial" pitchFamily="34" charset="0"/>
                </a:rPr>
                <a:t>Système</a:t>
              </a:r>
              <a:endPara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83" name="AutoShape 3"/>
            <p:cNvSpPr>
              <a:spLocks noChangeArrowheads="1"/>
            </p:cNvSpPr>
            <p:nvPr/>
          </p:nvSpPr>
          <p:spPr bwMode="auto">
            <a:xfrm>
              <a:off x="1410" y="6544"/>
              <a:ext cx="1035" cy="406"/>
            </a:xfrm>
            <a:prstGeom prst="foldedCorner">
              <a:avLst>
                <a:gd name="adj" fmla="val 125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fr-FR" sz="1000" b="1" dirty="0" smtClean="0">
                  <a:solidFill>
                    <a:schemeClr val="bg1"/>
                  </a:solidFill>
                  <a:latin typeface="Times New Roman" pitchFamily="18" charset="0"/>
                  <a:ea typeface="Arial" pitchFamily="34" charset="0"/>
                </a:rPr>
                <a:t>ajouter</a:t>
              </a:r>
              <a:endParaRPr kumimoji="0" lang="fr-FR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0484" name="AutoShape 4"/>
            <p:cNvCxnSpPr>
              <a:cxnSpLocks noChangeShapeType="1"/>
            </p:cNvCxnSpPr>
            <p:nvPr/>
          </p:nvCxnSpPr>
          <p:spPr bwMode="auto">
            <a:xfrm>
              <a:off x="2040" y="4599"/>
              <a:ext cx="667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8715" y="4565"/>
              <a:ext cx="225" cy="13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1801" y="4395"/>
              <a:ext cx="239" cy="19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20487" name="AutoShape 7"/>
            <p:cNvCxnSpPr>
              <a:cxnSpLocks noChangeShapeType="1"/>
            </p:cNvCxnSpPr>
            <p:nvPr/>
          </p:nvCxnSpPr>
          <p:spPr bwMode="auto">
            <a:xfrm flipH="1">
              <a:off x="2040" y="5825"/>
              <a:ext cx="6675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20488" name="Rectangle 8"/>
            <p:cNvSpPr>
              <a:spLocks noChangeArrowheads="1"/>
            </p:cNvSpPr>
            <p:nvPr/>
          </p:nvSpPr>
          <p:spPr bwMode="auto">
            <a:xfrm>
              <a:off x="1800" y="7205"/>
              <a:ext cx="240" cy="7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8730" y="7325"/>
              <a:ext cx="225" cy="15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20490" name="AutoShape 10"/>
            <p:cNvCxnSpPr>
              <a:cxnSpLocks noChangeShapeType="1"/>
            </p:cNvCxnSpPr>
            <p:nvPr/>
          </p:nvCxnSpPr>
          <p:spPr bwMode="auto">
            <a:xfrm>
              <a:off x="2040" y="7355"/>
              <a:ext cx="669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491" name="AutoShape 11"/>
            <p:cNvCxnSpPr>
              <a:cxnSpLocks noChangeShapeType="1"/>
            </p:cNvCxnSpPr>
            <p:nvPr/>
          </p:nvCxnSpPr>
          <p:spPr bwMode="auto">
            <a:xfrm flipH="1">
              <a:off x="2040" y="8826"/>
              <a:ext cx="669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20492" name="Rectangle 12"/>
            <p:cNvSpPr>
              <a:spLocks noChangeArrowheads="1"/>
            </p:cNvSpPr>
            <p:nvPr/>
          </p:nvSpPr>
          <p:spPr bwMode="auto">
            <a:xfrm>
              <a:off x="1801" y="8690"/>
              <a:ext cx="224" cy="68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20493" name="AutoShape 13"/>
            <p:cNvCxnSpPr>
              <a:cxnSpLocks noChangeShapeType="1"/>
            </p:cNvCxnSpPr>
            <p:nvPr/>
          </p:nvCxnSpPr>
          <p:spPr bwMode="auto">
            <a:xfrm>
              <a:off x="1905" y="3800"/>
              <a:ext cx="0" cy="59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0494" name="AutoShape 14"/>
            <p:cNvCxnSpPr>
              <a:cxnSpLocks noChangeShapeType="1"/>
            </p:cNvCxnSpPr>
            <p:nvPr/>
          </p:nvCxnSpPr>
          <p:spPr bwMode="auto">
            <a:xfrm>
              <a:off x="8835" y="3659"/>
              <a:ext cx="0" cy="60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grpSp>
          <p:nvGrpSpPr>
            <p:cNvPr id="20495" name="Group 15"/>
            <p:cNvGrpSpPr>
              <a:grpSpLocks/>
            </p:cNvGrpSpPr>
            <p:nvPr/>
          </p:nvGrpSpPr>
          <p:grpSpPr bwMode="auto">
            <a:xfrm>
              <a:off x="1785" y="2579"/>
              <a:ext cx="240" cy="864"/>
              <a:chOff x="1515" y="2316"/>
              <a:chExt cx="240" cy="864"/>
            </a:xfrm>
          </p:grpSpPr>
          <p:sp>
            <p:nvSpPr>
              <p:cNvPr id="20496" name="Oval 16"/>
              <p:cNvSpPr>
                <a:spLocks noChangeArrowheads="1"/>
              </p:cNvSpPr>
              <p:nvPr/>
            </p:nvSpPr>
            <p:spPr bwMode="auto">
              <a:xfrm>
                <a:off x="1515" y="2316"/>
                <a:ext cx="195" cy="249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cxnSp>
            <p:nvCxnSpPr>
              <p:cNvPr id="20497" name="AutoShape 17"/>
              <p:cNvCxnSpPr>
                <a:cxnSpLocks noChangeShapeType="1"/>
              </p:cNvCxnSpPr>
              <p:nvPr/>
            </p:nvCxnSpPr>
            <p:spPr bwMode="auto">
              <a:xfrm>
                <a:off x="1620" y="2571"/>
                <a:ext cx="15" cy="35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498" name="AutoShape 18"/>
              <p:cNvCxnSpPr>
                <a:cxnSpLocks noChangeShapeType="1"/>
              </p:cNvCxnSpPr>
              <p:nvPr/>
            </p:nvCxnSpPr>
            <p:spPr bwMode="auto">
              <a:xfrm>
                <a:off x="1522" y="2676"/>
                <a:ext cx="22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499" name="AutoShape 19"/>
              <p:cNvCxnSpPr>
                <a:cxnSpLocks noChangeShapeType="1"/>
              </p:cNvCxnSpPr>
              <p:nvPr/>
            </p:nvCxnSpPr>
            <p:spPr bwMode="auto">
              <a:xfrm flipV="1">
                <a:off x="1531" y="2931"/>
                <a:ext cx="101" cy="24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0500" name="AutoShape 20"/>
              <p:cNvCxnSpPr>
                <a:cxnSpLocks noChangeShapeType="1"/>
              </p:cNvCxnSpPr>
              <p:nvPr/>
            </p:nvCxnSpPr>
            <p:spPr bwMode="auto">
              <a:xfrm>
                <a:off x="1638" y="2931"/>
                <a:ext cx="117" cy="24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</p:grpSp>
      <p:sp>
        <p:nvSpPr>
          <p:cNvPr id="36" name="Rectangle 35"/>
          <p:cNvSpPr/>
          <p:nvPr/>
        </p:nvSpPr>
        <p:spPr>
          <a:xfrm>
            <a:off x="1428728" y="3071810"/>
            <a:ext cx="1428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/>
              <a:t>Utilisateur</a:t>
            </a:r>
            <a:endParaRPr lang="fr-FR" sz="1400" dirty="0"/>
          </a:p>
        </p:txBody>
      </p:sp>
      <p:sp>
        <p:nvSpPr>
          <p:cNvPr id="37" name="Rectangle 36"/>
          <p:cNvSpPr/>
          <p:nvPr/>
        </p:nvSpPr>
        <p:spPr>
          <a:xfrm>
            <a:off x="2928926" y="3143248"/>
            <a:ext cx="24529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 smtClean="0"/>
              <a:t>1.</a:t>
            </a:r>
            <a:r>
              <a:rPr lang="fr-FR" sz="1400" dirty="0" smtClean="0"/>
              <a:t> comparaisons les champs</a:t>
            </a:r>
            <a:endParaRPr lang="fr-FR" sz="1400" dirty="0"/>
          </a:p>
        </p:txBody>
      </p:sp>
      <p:sp>
        <p:nvSpPr>
          <p:cNvPr id="38" name="Rectangle 37"/>
          <p:cNvSpPr/>
          <p:nvPr/>
        </p:nvSpPr>
        <p:spPr>
          <a:xfrm>
            <a:off x="2928926" y="3786190"/>
            <a:ext cx="2781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 smtClean="0"/>
              <a:t>2.</a:t>
            </a:r>
            <a:r>
              <a:rPr lang="fr-FR" sz="1400" dirty="0" smtClean="0"/>
              <a:t> n’existe pas quelques champs</a:t>
            </a:r>
            <a:endParaRPr lang="fr-FR" sz="1400" dirty="0"/>
          </a:p>
        </p:txBody>
      </p:sp>
      <p:sp>
        <p:nvSpPr>
          <p:cNvPr id="39" name="Rectangle 38"/>
          <p:cNvSpPr/>
          <p:nvPr/>
        </p:nvSpPr>
        <p:spPr>
          <a:xfrm>
            <a:off x="2786050" y="4572008"/>
            <a:ext cx="2289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 </a:t>
            </a:r>
            <a:r>
              <a:rPr lang="fr-FR" sz="1400" b="1" dirty="0" smtClean="0"/>
              <a:t>3.</a:t>
            </a:r>
            <a:r>
              <a:rPr lang="fr-FR" sz="1400" dirty="0" smtClean="0"/>
              <a:t> saisir les champs vides</a:t>
            </a:r>
            <a:endParaRPr lang="fr-FR" sz="1400" dirty="0"/>
          </a:p>
        </p:txBody>
      </p:sp>
      <p:sp>
        <p:nvSpPr>
          <p:cNvPr id="40" name="Rectangle 39"/>
          <p:cNvSpPr/>
          <p:nvPr/>
        </p:nvSpPr>
        <p:spPr>
          <a:xfrm>
            <a:off x="2857488" y="5357826"/>
            <a:ext cx="2358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 smtClean="0"/>
              <a:t>4.</a:t>
            </a:r>
            <a:r>
              <a:rPr lang="fr-FR" sz="1400" dirty="0" smtClean="0"/>
              <a:t> enregistrement effectuée</a:t>
            </a:r>
            <a:endParaRPr lang="fr-FR" sz="1400" dirty="0"/>
          </a:p>
        </p:txBody>
      </p:sp>
      <p:sp>
        <p:nvSpPr>
          <p:cNvPr id="41" name="Rectangle 40"/>
          <p:cNvSpPr/>
          <p:nvPr/>
        </p:nvSpPr>
        <p:spPr>
          <a:xfrm>
            <a:off x="2071670" y="633478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b="1" dirty="0" smtClean="0"/>
              <a:t>Figure III.4. </a:t>
            </a:r>
            <a:r>
              <a:rPr lang="fr-FR" sz="1400" dirty="0" smtClean="0"/>
              <a:t>Diagramme de séquence </a:t>
            </a:r>
            <a:r>
              <a:rPr lang="fr-FR" sz="1400" b="1" dirty="0" smtClean="0"/>
              <a:t>«Migrations des données »</a:t>
            </a:r>
            <a:endParaRPr lang="fr-FR" sz="1400" dirty="0"/>
          </a:p>
        </p:txBody>
      </p:sp>
      <p:graphicFrame>
        <p:nvGraphicFramePr>
          <p:cNvPr id="42" name="Tableau 41"/>
          <p:cNvGraphicFramePr>
            <a:graphicFrameLocks noGrp="1"/>
          </p:cNvGraphicFramePr>
          <p:nvPr/>
        </p:nvGraphicFramePr>
        <p:xfrm>
          <a:off x="1428728" y="2357430"/>
          <a:ext cx="5665003" cy="3929090"/>
        </p:xfrm>
        <a:graphic>
          <a:graphicData uri="http://schemas.openxmlformats.org/drawingml/2006/table">
            <a:tbl>
              <a:tblPr/>
              <a:tblGrid>
                <a:gridCol w="5665003"/>
              </a:tblGrid>
              <a:tr h="39290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57275" algn="l"/>
                        </a:tabLst>
                      </a:pPr>
                      <a:endParaRPr lang="fr-FR" sz="9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1348740" algn="l"/>
                          <a:tab pos="1798320" algn="l"/>
                          <a:tab pos="2105025" algn="l"/>
                        </a:tabLst>
                      </a:pPr>
                      <a:r>
                        <a:rPr lang="fr-FR" sz="900" b="1" dirty="0">
                          <a:latin typeface="Times New Roman"/>
                          <a:ea typeface="Times New Roman"/>
                          <a:cs typeface="Arial"/>
                        </a:rPr>
                        <a:t>	    	</a:t>
                      </a:r>
                      <a:endParaRPr lang="fr-FR" sz="9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55870" marR="5587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5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0517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 build="p"/>
      <p:bldP spid="64644" grpId="0"/>
      <p:bldP spid="6464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1116013" y="1635125"/>
            <a:ext cx="745107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</a:pPr>
            <a:r>
              <a:rPr lang="fr-FR" sz="2400" dirty="0" smtClean="0">
                <a:solidFill>
                  <a:srgbClr val="FF5050"/>
                </a:solidFill>
              </a:rPr>
              <a:t> </a:t>
            </a:r>
            <a:r>
              <a:rPr lang="fr-FR" sz="2400" dirty="0" smtClean="0"/>
              <a:t>Diagramme d'activité </a:t>
            </a:r>
            <a:r>
              <a:rPr lang="fr-FR" sz="2400" b="1" dirty="0" smtClean="0"/>
              <a:t>≪ Migrations des données ≫</a:t>
            </a:r>
            <a:endParaRPr lang="fr-FR" dirty="0"/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222250" y="128588"/>
            <a:ext cx="67691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200" b="1" dirty="0" smtClean="0"/>
              <a:t>Conception et </a:t>
            </a:r>
            <a:r>
              <a:rPr lang="en-US" sz="2200" b="1" dirty="0" err="1" smtClean="0"/>
              <a:t>réalisation</a:t>
            </a:r>
            <a:endParaRPr lang="en-US" sz="2200" b="1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8596" y="785794"/>
            <a:ext cx="67691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200" b="1" dirty="0" smtClean="0"/>
              <a:t>Les diagrams </a:t>
            </a:r>
            <a:r>
              <a:rPr lang="en-US" sz="2200" b="1" dirty="0" err="1" smtClean="0"/>
              <a:t>d’activates</a:t>
            </a:r>
            <a:r>
              <a:rPr lang="en-US" sz="2200" b="1" dirty="0" smtClean="0"/>
              <a:t>:</a:t>
            </a:r>
            <a:endParaRPr lang="en-US" sz="2200" b="1" dirty="0"/>
          </a:p>
        </p:txBody>
      </p:sp>
      <p:sp>
        <p:nvSpPr>
          <p:cNvPr id="9" name="Rectangle 133"/>
          <p:cNvSpPr>
            <a:spLocks noChangeArrowheads="1"/>
          </p:cNvSpPr>
          <p:nvPr/>
        </p:nvSpPr>
        <p:spPr bwMode="auto">
          <a:xfrm>
            <a:off x="1071538" y="178592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1785918" y="2285992"/>
          <a:ext cx="5786478" cy="4286280"/>
        </p:xfrm>
        <a:graphic>
          <a:graphicData uri="http://schemas.openxmlformats.org/drawingml/2006/table">
            <a:tbl>
              <a:tblPr/>
              <a:tblGrid>
                <a:gridCol w="5786478"/>
              </a:tblGrid>
              <a:tr h="42862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6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600" dirty="0">
                          <a:latin typeface="Calibri"/>
                          <a:cs typeface="Arial"/>
                        </a:rPr>
                        <a:t/>
                      </a:r>
                      <a:br>
                        <a:rPr lang="fr-FR" sz="600" dirty="0">
                          <a:latin typeface="Calibri"/>
                          <a:cs typeface="Arial"/>
                        </a:rPr>
                      </a:br>
                      <a:r>
                        <a:rPr lang="fr-FR" sz="400" b="1" dirty="0">
                          <a:latin typeface="Helvetica-Bold"/>
                          <a:ea typeface="Times New Roman"/>
                          <a:cs typeface="Helvetica-Bold"/>
                        </a:rPr>
                        <a:t>                                                    </a:t>
                      </a:r>
                      <a:endParaRPr lang="fr-FR" sz="600" dirty="0"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700" b="1" dirty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 </a:t>
                      </a:r>
                      <a:r>
                        <a:rPr lang="fr-FR" sz="700" b="1" dirty="0" smtClean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</a:t>
                      </a:r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Vérifier l’existence </a:t>
                      </a:r>
                      <a:r>
                        <a:rPr lang="fr-FR" sz="1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des </a:t>
                      </a:r>
                      <a:r>
                        <a:rPr lang="fr-FR" sz="1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champs</a:t>
                      </a:r>
                      <a:r>
                        <a:rPr lang="fr-FR" sz="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fr-FR" sz="700" dirty="0" smtClean="0"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</a:t>
                      </a:r>
                      <a:endParaRPr lang="fr-FR" sz="6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38488" marR="3848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2143108" y="2357430"/>
            <a:ext cx="5286412" cy="4143404"/>
            <a:chOff x="1800" y="3156"/>
            <a:chExt cx="7815" cy="11445"/>
          </a:xfrm>
        </p:grpSpPr>
        <p:sp>
          <p:nvSpPr>
            <p:cNvPr id="19483" name="AutoShape 27"/>
            <p:cNvSpPr>
              <a:spLocks noChangeArrowheads="1"/>
            </p:cNvSpPr>
            <p:nvPr/>
          </p:nvSpPr>
          <p:spPr bwMode="auto">
            <a:xfrm>
              <a:off x="2460" y="6980"/>
              <a:ext cx="2580" cy="715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</a:rPr>
                <a:t>Ajouter les champs</a:t>
              </a:r>
              <a:endParaRPr lang="fr-FR" sz="1000" dirty="0" smtClean="0">
                <a:solidFill>
                  <a:schemeClr val="bg1"/>
                </a:solidFill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9458" name="Group 2"/>
            <p:cNvGrpSpPr>
              <a:grpSpLocks/>
            </p:cNvGrpSpPr>
            <p:nvPr/>
          </p:nvGrpSpPr>
          <p:grpSpPr bwMode="auto">
            <a:xfrm>
              <a:off x="1800" y="3156"/>
              <a:ext cx="7815" cy="11445"/>
              <a:chOff x="1800" y="2015"/>
              <a:chExt cx="7815" cy="11445"/>
            </a:xfrm>
          </p:grpSpPr>
          <p:sp>
            <p:nvSpPr>
              <p:cNvPr id="19482" name="Oval 26"/>
              <p:cNvSpPr>
                <a:spLocks noChangeArrowheads="1"/>
              </p:cNvSpPr>
              <p:nvPr/>
            </p:nvSpPr>
            <p:spPr bwMode="auto">
              <a:xfrm>
                <a:off x="5730" y="2015"/>
                <a:ext cx="480" cy="48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81" name="AutoShape 25"/>
              <p:cNvSpPr>
                <a:spLocks noChangeArrowheads="1"/>
              </p:cNvSpPr>
              <p:nvPr/>
            </p:nvSpPr>
            <p:spPr bwMode="auto">
              <a:xfrm>
                <a:off x="3495" y="3199"/>
                <a:ext cx="4980" cy="789"/>
              </a:xfrm>
              <a:prstGeom prst="flowChartAlternate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fr-FR" sz="1000" b="1" dirty="0" smtClean="0">
                    <a:solidFill>
                      <a:schemeClr val="bg1"/>
                    </a:solidFill>
                  </a:rPr>
                  <a:t>Comparaison les champs d’une BDD</a:t>
                </a:r>
                <a:endParaRPr lang="fr-FR" sz="1000" dirty="0" smtClean="0">
                  <a:solidFill>
                    <a:schemeClr val="bg1"/>
                  </a:solidFill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80" name="AutoShape 24"/>
              <p:cNvSpPr>
                <a:spLocks noChangeShapeType="1"/>
              </p:cNvSpPr>
              <p:nvPr/>
            </p:nvSpPr>
            <p:spPr bwMode="auto">
              <a:xfrm>
                <a:off x="5970" y="2495"/>
                <a:ext cx="0" cy="9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9" name="AutoShape 23"/>
              <p:cNvSpPr>
                <a:spLocks noChangeShapeType="1"/>
              </p:cNvSpPr>
              <p:nvPr/>
            </p:nvSpPr>
            <p:spPr bwMode="auto">
              <a:xfrm>
                <a:off x="6285" y="4490"/>
                <a:ext cx="1290" cy="133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8" name="AutoShape 22"/>
              <p:cNvSpPr>
                <a:spLocks noChangeShapeType="1"/>
              </p:cNvSpPr>
              <p:nvPr/>
            </p:nvSpPr>
            <p:spPr bwMode="auto">
              <a:xfrm flipH="1">
                <a:off x="4110" y="4490"/>
                <a:ext cx="1395" cy="133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7" name="AutoShape 21"/>
              <p:cNvSpPr>
                <a:spLocks noChangeArrowheads="1"/>
              </p:cNvSpPr>
              <p:nvPr/>
            </p:nvSpPr>
            <p:spPr bwMode="auto">
              <a:xfrm>
                <a:off x="6285" y="5840"/>
                <a:ext cx="3330" cy="714"/>
              </a:xfrm>
              <a:prstGeom prst="flowChartAlternate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r>
                  <a:rPr lang="fr-FR" sz="1000" b="1" dirty="0" smtClean="0">
                    <a:solidFill>
                      <a:schemeClr val="bg1"/>
                    </a:solidFill>
                  </a:rPr>
                  <a:t>Sélections les champs suivant</a:t>
                </a:r>
                <a:endParaRPr kumimoji="0" lang="fr-FR" sz="1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76" name="AutoShape 20"/>
              <p:cNvSpPr>
                <a:spLocks noChangeArrowheads="1"/>
              </p:cNvSpPr>
              <p:nvPr/>
            </p:nvSpPr>
            <p:spPr bwMode="auto">
              <a:xfrm>
                <a:off x="2250" y="7550"/>
                <a:ext cx="2805" cy="582"/>
              </a:xfrm>
              <a:prstGeom prst="flowChartAlternate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fr-FR" sz="1000" b="1" dirty="0" smtClean="0">
                    <a:solidFill>
                      <a:schemeClr val="bg1"/>
                    </a:solidFill>
                  </a:rPr>
                  <a:t>Saisie les informations </a:t>
                </a:r>
                <a:endParaRPr lang="fr-FR" sz="1000" dirty="0" smtClean="0">
                  <a:solidFill>
                    <a:schemeClr val="bg1"/>
                  </a:solidFill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75" name="AutoShape 19"/>
              <p:cNvSpPr>
                <a:spLocks noChangeShapeType="1"/>
              </p:cNvSpPr>
              <p:nvPr/>
            </p:nvSpPr>
            <p:spPr bwMode="auto">
              <a:xfrm>
                <a:off x="3630" y="6350"/>
                <a:ext cx="0" cy="12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4" name="AutoShape 18"/>
              <p:cNvSpPr>
                <a:spLocks noChangeShapeType="1"/>
              </p:cNvSpPr>
              <p:nvPr/>
            </p:nvSpPr>
            <p:spPr bwMode="auto">
              <a:xfrm>
                <a:off x="2895" y="9380"/>
                <a:ext cx="5475" cy="0"/>
              </a:xfrm>
              <a:prstGeom prst="straightConnector1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3" name="AutoShape 17"/>
              <p:cNvSpPr>
                <a:spLocks noChangeShapeType="1"/>
              </p:cNvSpPr>
              <p:nvPr/>
            </p:nvSpPr>
            <p:spPr bwMode="auto">
              <a:xfrm>
                <a:off x="3705" y="8060"/>
                <a:ext cx="1800" cy="13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2" name="AutoShape 16"/>
              <p:cNvSpPr>
                <a:spLocks noChangeShapeType="1"/>
              </p:cNvSpPr>
              <p:nvPr/>
            </p:nvSpPr>
            <p:spPr bwMode="auto">
              <a:xfrm flipH="1">
                <a:off x="5835" y="6350"/>
                <a:ext cx="2190" cy="30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1" name="AutoShape 15"/>
              <p:cNvSpPr>
                <a:spLocks noChangeShapeType="1"/>
              </p:cNvSpPr>
              <p:nvPr/>
            </p:nvSpPr>
            <p:spPr bwMode="auto">
              <a:xfrm>
                <a:off x="5657" y="9380"/>
                <a:ext cx="0" cy="6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70" name="AutoShape 14"/>
              <p:cNvSpPr>
                <a:spLocks noChangeArrowheads="1"/>
              </p:cNvSpPr>
              <p:nvPr/>
            </p:nvSpPr>
            <p:spPr bwMode="auto">
              <a:xfrm>
                <a:off x="4800" y="9908"/>
                <a:ext cx="1710" cy="627"/>
              </a:xfrm>
              <a:prstGeom prst="flowChartAlternate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fr-FR" sz="1000" b="1" dirty="0" smtClean="0">
                    <a:solidFill>
                      <a:schemeClr val="bg1"/>
                    </a:solidFill>
                  </a:rPr>
                  <a:t>Valider</a:t>
                </a:r>
                <a:endParaRPr lang="fr-FR" sz="1000" dirty="0" smtClean="0">
                  <a:solidFill>
                    <a:schemeClr val="bg1"/>
                  </a:solidFill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69" name="AutoShape 13"/>
              <p:cNvSpPr>
                <a:spLocks noChangeArrowheads="1"/>
              </p:cNvSpPr>
              <p:nvPr/>
            </p:nvSpPr>
            <p:spPr bwMode="auto">
              <a:xfrm>
                <a:off x="6315" y="11900"/>
                <a:ext cx="1710" cy="771"/>
              </a:xfrm>
              <a:prstGeom prst="flowChartAlternate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fr-FR" sz="1000" b="1" dirty="0" smtClean="0">
                    <a:solidFill>
                      <a:schemeClr val="bg1"/>
                    </a:solidFill>
                  </a:rPr>
                  <a:t>Imprimer</a:t>
                </a:r>
                <a:endParaRPr lang="fr-FR" sz="1000" dirty="0" smtClean="0">
                  <a:solidFill>
                    <a:schemeClr val="bg1"/>
                  </a:solidFill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fr-F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468" name="AutoShape 12"/>
              <p:cNvSpPr>
                <a:spLocks noChangeShapeType="1"/>
              </p:cNvSpPr>
              <p:nvPr/>
            </p:nvSpPr>
            <p:spPr bwMode="auto">
              <a:xfrm>
                <a:off x="5970" y="11045"/>
                <a:ext cx="1200" cy="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7" name="AutoShape 11"/>
              <p:cNvSpPr>
                <a:spLocks noChangeShapeType="1"/>
              </p:cNvSpPr>
              <p:nvPr/>
            </p:nvSpPr>
            <p:spPr bwMode="auto">
              <a:xfrm>
                <a:off x="5657" y="11015"/>
                <a:ext cx="0" cy="192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6" name="AutoShape 10"/>
              <p:cNvSpPr>
                <a:spLocks noChangeArrowheads="1"/>
              </p:cNvSpPr>
              <p:nvPr/>
            </p:nvSpPr>
            <p:spPr bwMode="auto">
              <a:xfrm>
                <a:off x="5325" y="3965"/>
                <a:ext cx="1140" cy="525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5" name="AutoShape 9"/>
              <p:cNvSpPr>
                <a:spLocks noChangeArrowheads="1"/>
              </p:cNvSpPr>
              <p:nvPr/>
            </p:nvSpPr>
            <p:spPr bwMode="auto">
              <a:xfrm>
                <a:off x="5085" y="10520"/>
                <a:ext cx="1140" cy="525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4" name="AutoShape 8"/>
              <p:cNvSpPr>
                <a:spLocks noChangeShapeType="1"/>
              </p:cNvSpPr>
              <p:nvPr/>
            </p:nvSpPr>
            <p:spPr bwMode="auto">
              <a:xfrm flipH="1">
                <a:off x="1800" y="11765"/>
                <a:ext cx="385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3" name="AutoShape 7"/>
              <p:cNvSpPr>
                <a:spLocks noChangeShapeType="1"/>
              </p:cNvSpPr>
              <p:nvPr/>
            </p:nvSpPr>
            <p:spPr bwMode="auto">
              <a:xfrm flipV="1">
                <a:off x="1800" y="2750"/>
                <a:ext cx="0" cy="90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2" name="AutoShape 6"/>
              <p:cNvSpPr>
                <a:spLocks noChangeShapeType="1"/>
              </p:cNvSpPr>
              <p:nvPr/>
            </p:nvSpPr>
            <p:spPr bwMode="auto">
              <a:xfrm flipH="1">
                <a:off x="1800" y="2750"/>
                <a:ext cx="417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1" name="AutoShape 5"/>
              <p:cNvSpPr>
                <a:spLocks noChangeArrowheads="1"/>
              </p:cNvSpPr>
              <p:nvPr/>
            </p:nvSpPr>
            <p:spPr bwMode="auto">
              <a:xfrm>
                <a:off x="5415" y="12935"/>
                <a:ext cx="555" cy="525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60" name="Oval 4"/>
              <p:cNvSpPr>
                <a:spLocks noChangeArrowheads="1"/>
              </p:cNvSpPr>
              <p:nvPr/>
            </p:nvSpPr>
            <p:spPr bwMode="auto">
              <a:xfrm>
                <a:off x="5552" y="13025"/>
                <a:ext cx="268" cy="315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459" name="AutoShape 3"/>
              <p:cNvSpPr>
                <a:spLocks noChangeShapeType="1"/>
              </p:cNvSpPr>
              <p:nvPr/>
            </p:nvSpPr>
            <p:spPr bwMode="auto">
              <a:xfrm flipH="1">
                <a:off x="5970" y="12410"/>
                <a:ext cx="1200" cy="74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pic>
        <p:nvPicPr>
          <p:cNvPr id="36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0517" y="71414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Imprimer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900113" y="3248025"/>
            <a:ext cx="144462" cy="1444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1071563" y="3071813"/>
            <a:ext cx="728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2400" dirty="0" smtClean="0">
                <a:solidFill>
                  <a:schemeClr val="bg2"/>
                </a:solidFill>
              </a:rPr>
              <a:t>Présentation de l’organisme d’accueil</a:t>
            </a:r>
            <a:r>
              <a:rPr lang="fr-FR" sz="24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fr-FR" sz="2400" dirty="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914400" y="3897313"/>
            <a:ext cx="144463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914400" y="4518025"/>
            <a:ext cx="144463" cy="144463"/>
          </a:xfrm>
          <a:prstGeom prst="rect">
            <a:avLst/>
          </a:prstGeom>
          <a:solidFill>
            <a:srgbClr val="FF00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095375" y="3729038"/>
            <a:ext cx="804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dirty="0" smtClean="0">
                <a:solidFill>
                  <a:schemeClr val="bg2"/>
                </a:solidFill>
              </a:rPr>
              <a:t>Etude de l’existant</a:t>
            </a:r>
            <a:r>
              <a:rPr lang="fr-FR" sz="24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fr-FR" sz="2400" dirty="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1136650" y="4343400"/>
            <a:ext cx="7683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dirty="0" smtClean="0">
                <a:solidFill>
                  <a:schemeClr val="bg2"/>
                </a:solidFill>
              </a:rPr>
              <a:t>Conception et réalisation</a:t>
            </a:r>
            <a:r>
              <a:rPr lang="fr-FR" sz="24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fr-FR" sz="2400" dirty="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914400" y="5729288"/>
            <a:ext cx="144463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1176338" y="5548313"/>
            <a:ext cx="171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2400" dirty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Conclusion</a:t>
            </a:r>
            <a:r>
              <a:rPr lang="fr-FR" sz="2400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6154" name="Text Box 16"/>
          <p:cNvSpPr txBox="1">
            <a:spLocks noChangeArrowheads="1"/>
          </p:cNvSpPr>
          <p:nvPr/>
        </p:nvSpPr>
        <p:spPr bwMode="auto">
          <a:xfrm>
            <a:off x="7556500" y="6099175"/>
            <a:ext cx="12255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b="1" dirty="0">
              <a:solidFill>
                <a:srgbClr val="003399"/>
              </a:solidFill>
            </a:endParaRPr>
          </a:p>
          <a:p>
            <a:pPr algn="ctr"/>
            <a:endParaRPr lang="fr-FR" sz="1600" b="1" dirty="0">
              <a:solidFill>
                <a:srgbClr val="003399"/>
              </a:solidFill>
            </a:endParaRP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1073150" y="4957763"/>
            <a:ext cx="7559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dirty="0" smtClean="0">
                <a:solidFill>
                  <a:schemeClr val="bg2"/>
                </a:solidFill>
              </a:rPr>
              <a:t>Implémentation et réalisation</a:t>
            </a:r>
            <a:r>
              <a:rPr lang="fr-FR" sz="24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fr-FR" sz="2400" dirty="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90" name="Rectangle 18"/>
          <p:cNvSpPr>
            <a:spLocks noChangeArrowheads="1"/>
          </p:cNvSpPr>
          <p:nvPr/>
        </p:nvSpPr>
        <p:spPr bwMode="auto">
          <a:xfrm>
            <a:off x="928688" y="5126038"/>
            <a:ext cx="144462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3482975" y="1292225"/>
            <a:ext cx="253682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sz="2600" b="1" u="sng">
                <a:solidFill>
                  <a:srgbClr val="FF0000"/>
                </a:solidFill>
              </a:rPr>
              <a:t>Plan de travail:</a:t>
            </a:r>
          </a:p>
        </p:txBody>
      </p:sp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0" y="-24"/>
            <a:ext cx="6429388" cy="7078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/>
            <a:r>
              <a:rPr lang="fr-FR" sz="2000" b="1" dirty="0" smtClean="0">
                <a:solidFill>
                  <a:srgbClr val="7030A0"/>
                </a:solidFill>
              </a:rPr>
              <a:t>Exploitation de donnée biométrique de l’état Civil pour l’impression des actes de naissance intégral</a:t>
            </a:r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54295" name="Rectangle 23"/>
          <p:cNvSpPr>
            <a:spLocks noChangeArrowheads="1"/>
          </p:cNvSpPr>
          <p:nvPr/>
        </p:nvSpPr>
        <p:spPr bwMode="auto">
          <a:xfrm>
            <a:off x="900113" y="2636838"/>
            <a:ext cx="144462" cy="144462"/>
          </a:xfrm>
          <a:prstGeom prst="rect">
            <a:avLst/>
          </a:prstGeom>
          <a:solidFill>
            <a:srgbClr val="FF00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pic>
        <p:nvPicPr>
          <p:cNvPr id="49153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6203" y="285728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96" name="Text Box 24"/>
          <p:cNvSpPr txBox="1">
            <a:spLocks noChangeArrowheads="1"/>
          </p:cNvSpPr>
          <p:nvPr/>
        </p:nvSpPr>
        <p:spPr bwMode="auto">
          <a:xfrm>
            <a:off x="1095375" y="2468563"/>
            <a:ext cx="3176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2400" dirty="0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Introduction générale.</a:t>
            </a:r>
            <a:endParaRPr lang="fr-FR" sz="2400" dirty="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 animBg="1"/>
      <p:bldP spid="54281" grpId="0"/>
      <p:bldP spid="54282" grpId="0" animBg="1"/>
      <p:bldP spid="54283" grpId="0" animBg="1"/>
      <p:bldP spid="54284" grpId="0"/>
      <p:bldP spid="54285" grpId="0"/>
      <p:bldP spid="54286" grpId="0" animBg="1"/>
      <p:bldP spid="54287" grpId="0"/>
      <p:bldP spid="54289" grpId="0"/>
      <p:bldP spid="54290" grpId="0" animBg="1"/>
      <p:bldP spid="54293" grpId="0"/>
      <p:bldP spid="54295" grpId="0" animBg="1"/>
      <p:bldP spid="542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142976" y="1635125"/>
            <a:ext cx="4213300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b="1" dirty="0" smtClean="0"/>
              <a:t> Le Diagramme de classe:</a:t>
            </a:r>
            <a:endParaRPr lang="fr-FR" sz="2400" dirty="0" smtClean="0"/>
          </a:p>
          <a:p>
            <a:pPr>
              <a:buClr>
                <a:srgbClr val="FF0000"/>
              </a:buClr>
            </a:pPr>
            <a:endParaRPr lang="fr-FR" dirty="0"/>
          </a:p>
        </p:txBody>
      </p:sp>
      <p:sp>
        <p:nvSpPr>
          <p:cNvPr id="14347" name="Text Box 26"/>
          <p:cNvSpPr txBox="1">
            <a:spLocks noChangeArrowheads="1"/>
          </p:cNvSpPr>
          <p:nvPr/>
        </p:nvSpPr>
        <p:spPr bwMode="auto">
          <a:xfrm>
            <a:off x="222250" y="128588"/>
            <a:ext cx="67691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200" b="1" dirty="0" smtClean="0"/>
              <a:t>Conception et </a:t>
            </a:r>
            <a:r>
              <a:rPr lang="en-US" sz="2200" b="1" dirty="0" err="1" smtClean="0"/>
              <a:t>réalisation</a:t>
            </a:r>
            <a:endParaRPr lang="en-US" sz="2200" b="1" dirty="0"/>
          </a:p>
        </p:txBody>
      </p:sp>
      <p:pic>
        <p:nvPicPr>
          <p:cNvPr id="26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0517" y="71414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8433" name="Group 1"/>
          <p:cNvGrpSpPr>
            <a:grpSpLocks/>
          </p:cNvGrpSpPr>
          <p:nvPr/>
        </p:nvGrpSpPr>
        <p:grpSpPr bwMode="auto">
          <a:xfrm>
            <a:off x="657225" y="2214554"/>
            <a:ext cx="6315075" cy="4357718"/>
            <a:chOff x="1035" y="2085"/>
            <a:chExt cx="9945" cy="12169"/>
          </a:xfrm>
        </p:grpSpPr>
        <p:cxnSp>
          <p:nvCxnSpPr>
            <p:cNvPr id="18434" name="AutoShape 2"/>
            <p:cNvCxnSpPr>
              <a:cxnSpLocks noChangeShapeType="1"/>
            </p:cNvCxnSpPr>
            <p:nvPr/>
          </p:nvCxnSpPr>
          <p:spPr bwMode="auto">
            <a:xfrm>
              <a:off x="1035" y="14253"/>
              <a:ext cx="9945" cy="1"/>
            </a:xfrm>
            <a:prstGeom prst="straightConnector1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</p:cxnSp>
        <p:cxnSp>
          <p:nvCxnSpPr>
            <p:cNvPr id="18435" name="AutoShape 3"/>
            <p:cNvCxnSpPr>
              <a:cxnSpLocks noChangeShapeType="1"/>
            </p:cNvCxnSpPr>
            <p:nvPr/>
          </p:nvCxnSpPr>
          <p:spPr bwMode="auto">
            <a:xfrm>
              <a:off x="1035" y="2085"/>
              <a:ext cx="9945" cy="1"/>
            </a:xfrm>
            <a:prstGeom prst="straightConnector1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</p:cxnSp>
        <p:cxnSp>
          <p:nvCxnSpPr>
            <p:cNvPr id="18436" name="AutoShape 4"/>
            <p:cNvCxnSpPr>
              <a:cxnSpLocks noChangeShapeType="1"/>
            </p:cNvCxnSpPr>
            <p:nvPr/>
          </p:nvCxnSpPr>
          <p:spPr bwMode="auto">
            <a:xfrm>
              <a:off x="10980" y="2085"/>
              <a:ext cx="0" cy="12168"/>
            </a:xfrm>
            <a:prstGeom prst="straightConnector1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</p:cxnSp>
        <p:cxnSp>
          <p:nvCxnSpPr>
            <p:cNvPr id="18437" name="AutoShape 5"/>
            <p:cNvCxnSpPr>
              <a:cxnSpLocks noChangeShapeType="1"/>
            </p:cNvCxnSpPr>
            <p:nvPr/>
          </p:nvCxnSpPr>
          <p:spPr bwMode="auto">
            <a:xfrm>
              <a:off x="1035" y="2085"/>
              <a:ext cx="0" cy="12169"/>
            </a:xfrm>
            <a:prstGeom prst="straightConnector1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</p:cxnSp>
      </p:grpSp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1000100" y="2285992"/>
            <a:ext cx="5670286" cy="4071966"/>
            <a:chOff x="1230" y="2998"/>
            <a:chExt cx="8500" cy="10547"/>
          </a:xfrm>
        </p:grpSpPr>
        <p:grpSp>
          <p:nvGrpSpPr>
            <p:cNvPr id="18439" name="Group 7"/>
            <p:cNvGrpSpPr>
              <a:grpSpLocks/>
            </p:cNvGrpSpPr>
            <p:nvPr/>
          </p:nvGrpSpPr>
          <p:grpSpPr bwMode="auto">
            <a:xfrm>
              <a:off x="1230" y="2998"/>
              <a:ext cx="8500" cy="10547"/>
              <a:chOff x="1230" y="2998"/>
              <a:chExt cx="8500" cy="10547"/>
            </a:xfrm>
          </p:grpSpPr>
          <p:grpSp>
            <p:nvGrpSpPr>
              <p:cNvPr id="18440" name="Group 8"/>
              <p:cNvGrpSpPr>
                <a:grpSpLocks/>
              </p:cNvGrpSpPr>
              <p:nvPr/>
            </p:nvGrpSpPr>
            <p:grpSpPr bwMode="auto">
              <a:xfrm>
                <a:off x="1230" y="2998"/>
                <a:ext cx="8500" cy="10547"/>
                <a:chOff x="1530" y="3540"/>
                <a:chExt cx="9028" cy="10867"/>
              </a:xfrm>
            </p:grpSpPr>
            <p:grpSp>
              <p:nvGrpSpPr>
                <p:cNvPr id="18441" name="Group 9"/>
                <p:cNvGrpSpPr>
                  <a:grpSpLocks/>
                </p:cNvGrpSpPr>
                <p:nvPr/>
              </p:nvGrpSpPr>
              <p:grpSpPr bwMode="auto">
                <a:xfrm>
                  <a:off x="8880" y="3541"/>
                  <a:ext cx="1678" cy="2404"/>
                  <a:chOff x="8415" y="3881"/>
                  <a:chExt cx="1678" cy="2057"/>
                </a:xfrm>
              </p:grpSpPr>
              <p:sp>
                <p:nvSpPr>
                  <p:cNvPr id="1844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8458" y="3881"/>
                    <a:ext cx="1635" cy="2057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Commune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0" i="0" u="sng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Cod_Com</a:t>
                    </a: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43" name="AutoShape 1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8415" y="4410"/>
                    <a:ext cx="1635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8444" name="AutoShape 12"/>
                <p:cNvCxnSpPr>
                  <a:cxnSpLocks noChangeShapeType="1"/>
                </p:cNvCxnSpPr>
                <p:nvPr/>
              </p:nvCxnSpPr>
              <p:spPr bwMode="auto">
                <a:xfrm>
                  <a:off x="9391" y="5806"/>
                  <a:ext cx="0" cy="169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grpSp>
              <p:nvGrpSpPr>
                <p:cNvPr id="18445" name="Group 13"/>
                <p:cNvGrpSpPr>
                  <a:grpSpLocks/>
                </p:cNvGrpSpPr>
                <p:nvPr/>
              </p:nvGrpSpPr>
              <p:grpSpPr bwMode="auto">
                <a:xfrm>
                  <a:off x="9990" y="5806"/>
                  <a:ext cx="360" cy="1694"/>
                  <a:chOff x="9795" y="3930"/>
                  <a:chExt cx="435" cy="1800"/>
                </a:xfrm>
              </p:grpSpPr>
              <p:cxnSp>
                <p:nvCxnSpPr>
                  <p:cNvPr id="18446" name="AutoShape 1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9795" y="3930"/>
                    <a:ext cx="435" cy="51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47" name="AutoShape 1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0215" y="4425"/>
                    <a:ext cx="0" cy="765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48" name="AutoShape 16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9795" y="5190"/>
                    <a:ext cx="420" cy="54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8449" name="AutoShape 17"/>
                <p:cNvCxnSpPr>
                  <a:cxnSpLocks noChangeShapeType="1"/>
                </p:cNvCxnSpPr>
                <p:nvPr/>
              </p:nvCxnSpPr>
              <p:spPr bwMode="auto">
                <a:xfrm flipH="1">
                  <a:off x="7230" y="8580"/>
                  <a:ext cx="1710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450" name="AutoShape 18"/>
                <p:cNvCxnSpPr>
                  <a:cxnSpLocks noChangeShapeType="1"/>
                </p:cNvCxnSpPr>
                <p:nvPr/>
              </p:nvCxnSpPr>
              <p:spPr bwMode="auto">
                <a:xfrm>
                  <a:off x="2416" y="9616"/>
                  <a:ext cx="0" cy="2258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grpSp>
              <p:nvGrpSpPr>
                <p:cNvPr id="18451" name="Group 19"/>
                <p:cNvGrpSpPr>
                  <a:grpSpLocks/>
                </p:cNvGrpSpPr>
                <p:nvPr/>
              </p:nvGrpSpPr>
              <p:grpSpPr bwMode="auto">
                <a:xfrm>
                  <a:off x="8940" y="7464"/>
                  <a:ext cx="1575" cy="2460"/>
                  <a:chOff x="8520" y="5730"/>
                  <a:chExt cx="1695" cy="2460"/>
                </a:xfrm>
              </p:grpSpPr>
              <p:sp>
                <p:nvSpPr>
                  <p:cNvPr id="18452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8520" y="5730"/>
                    <a:ext cx="1695" cy="246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Citoyen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0" i="0" u="sng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Cod_Cit</a:t>
                    </a:r>
                    <a:endParaRPr kumimoji="0" lang="fr-FR" sz="1200" b="0" i="0" u="sng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53" name="AutoShape 2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8520" y="6298"/>
                    <a:ext cx="1695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8454" name="Group 22"/>
                <p:cNvGrpSpPr>
                  <a:grpSpLocks/>
                </p:cNvGrpSpPr>
                <p:nvPr/>
              </p:nvGrpSpPr>
              <p:grpSpPr bwMode="auto">
                <a:xfrm>
                  <a:off x="1710" y="7488"/>
                  <a:ext cx="1590" cy="2145"/>
                  <a:chOff x="1860" y="10170"/>
                  <a:chExt cx="1815" cy="2145"/>
                </a:xfrm>
              </p:grpSpPr>
              <p:sp>
                <p:nvSpPr>
                  <p:cNvPr id="18455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1860" y="10170"/>
                    <a:ext cx="1815" cy="214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Mention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Code mention</a:t>
                    </a: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56" name="AutoShape 2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860" y="10705"/>
                    <a:ext cx="1815" cy="0"/>
                  </a:xfrm>
                  <a:prstGeom prst="straightConnector1">
                    <a:avLst/>
                  </a:prstGeom>
                  <a:noFill/>
                  <a:ln w="12700">
                    <a:solidFill>
                      <a:srgbClr val="666666"/>
                    </a:solidFill>
                    <a:round/>
                    <a:headEnd/>
                    <a:tailEnd/>
                  </a:ln>
                  <a:effectLst/>
                </p:spPr>
              </p:cxnSp>
            </p:grpSp>
            <p:grpSp>
              <p:nvGrpSpPr>
                <p:cNvPr id="18457" name="Group 25"/>
                <p:cNvGrpSpPr>
                  <a:grpSpLocks/>
                </p:cNvGrpSpPr>
                <p:nvPr/>
              </p:nvGrpSpPr>
              <p:grpSpPr bwMode="auto">
                <a:xfrm>
                  <a:off x="8696" y="12172"/>
                  <a:ext cx="1729" cy="2235"/>
                  <a:chOff x="6821" y="10095"/>
                  <a:chExt cx="1729" cy="2145"/>
                </a:xfrm>
              </p:grpSpPr>
              <p:sp>
                <p:nvSpPr>
                  <p:cNvPr id="18458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6825" y="10095"/>
                    <a:ext cx="1725" cy="214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O.E.S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Cod O.E.S</a:t>
                    </a: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59" name="AutoShape 2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821" y="10776"/>
                    <a:ext cx="1725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8460" name="Group 28"/>
                <p:cNvGrpSpPr>
                  <a:grpSpLocks/>
                </p:cNvGrpSpPr>
                <p:nvPr/>
              </p:nvGrpSpPr>
              <p:grpSpPr bwMode="auto">
                <a:xfrm>
                  <a:off x="5160" y="7470"/>
                  <a:ext cx="2070" cy="2475"/>
                  <a:chOff x="5070" y="5775"/>
                  <a:chExt cx="1725" cy="2475"/>
                </a:xfrm>
              </p:grpSpPr>
              <p:sp>
                <p:nvSpPr>
                  <p:cNvPr id="18461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5775"/>
                    <a:ext cx="1725" cy="247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1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Registre_actes_naissance</a:t>
                    </a:r>
                    <a:endParaRPr kumimoji="0" lang="fr-FR" sz="1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Num_natio_naiss</a:t>
                    </a:r>
                    <a:endParaRPr kumimoji="0" lang="fr-FR" sz="1000" b="0" i="0" u="sng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Mise à</a:t>
                    </a:r>
                    <a:r>
                      <a:rPr kumimoji="0" lang="fr-FR" sz="1000" b="0" i="0" u="none" strike="noStrike" cap="none" normalizeH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 jour</a:t>
                    </a:r>
                    <a:endParaRPr kumimoji="0" lang="fr-FR" sz="1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62" name="AutoShape 3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070" y="6354"/>
                    <a:ext cx="1725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8463" name="Group 31"/>
                <p:cNvGrpSpPr>
                  <a:grpSpLocks/>
                </p:cNvGrpSpPr>
                <p:nvPr/>
              </p:nvGrpSpPr>
              <p:grpSpPr bwMode="auto">
                <a:xfrm>
                  <a:off x="1530" y="11874"/>
                  <a:ext cx="1785" cy="2533"/>
                  <a:chOff x="1635" y="5790"/>
                  <a:chExt cx="1890" cy="2628"/>
                </a:xfrm>
              </p:grpSpPr>
              <p:sp>
                <p:nvSpPr>
                  <p:cNvPr id="18464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1650" y="5790"/>
                    <a:ext cx="1875" cy="262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Identité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Année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N_acte</a:t>
                    </a: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65" name="AutoShape 3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635" y="6440"/>
                    <a:ext cx="1890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8466" name="AutoShape 34"/>
                <p:cNvCxnSpPr>
                  <a:cxnSpLocks noChangeShapeType="1"/>
                </p:cNvCxnSpPr>
                <p:nvPr/>
              </p:nvCxnSpPr>
              <p:spPr bwMode="auto">
                <a:xfrm>
                  <a:off x="6180" y="5835"/>
                  <a:ext cx="0" cy="162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grpSp>
              <p:nvGrpSpPr>
                <p:cNvPr id="18467" name="Group 35"/>
                <p:cNvGrpSpPr>
                  <a:grpSpLocks/>
                </p:cNvGrpSpPr>
                <p:nvPr/>
              </p:nvGrpSpPr>
              <p:grpSpPr bwMode="auto">
                <a:xfrm>
                  <a:off x="5283" y="3731"/>
                  <a:ext cx="1981" cy="3050"/>
                  <a:chOff x="5043" y="3917"/>
                  <a:chExt cx="1861" cy="2780"/>
                </a:xfrm>
              </p:grpSpPr>
              <p:sp>
                <p:nvSpPr>
                  <p:cNvPr id="18468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5043" y="3917"/>
                    <a:ext cx="1860" cy="27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1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Marge_</a:t>
                    </a:r>
                    <a:r>
                      <a:rPr kumimoji="0" lang="fr-F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 naissance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100" b="0" i="0" u="sng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Num_Acte_Natio</a:t>
                    </a:r>
                    <a:endParaRPr kumimoji="0" lang="fr-FR" sz="1100" b="0" i="0" u="sng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fr-FR" sz="1200" b="0" i="0" u="sng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69" name="AutoShape 3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044" y="4438"/>
                    <a:ext cx="1860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cxnSp>
              <p:nvCxnSpPr>
                <p:cNvPr id="18470" name="AutoShape 38"/>
                <p:cNvCxnSpPr>
                  <a:cxnSpLocks noChangeShapeType="1"/>
                </p:cNvCxnSpPr>
                <p:nvPr/>
              </p:nvCxnSpPr>
              <p:spPr bwMode="auto">
                <a:xfrm>
                  <a:off x="2521" y="5971"/>
                  <a:ext cx="0" cy="152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grpSp>
              <p:nvGrpSpPr>
                <p:cNvPr id="18471" name="Group 39"/>
                <p:cNvGrpSpPr>
                  <a:grpSpLocks/>
                </p:cNvGrpSpPr>
                <p:nvPr/>
              </p:nvGrpSpPr>
              <p:grpSpPr bwMode="auto">
                <a:xfrm>
                  <a:off x="1644" y="3540"/>
                  <a:ext cx="2040" cy="3241"/>
                  <a:chOff x="1704" y="3742"/>
                  <a:chExt cx="2040" cy="2924"/>
                </a:xfrm>
              </p:grpSpPr>
              <p:sp>
                <p:nvSpPr>
                  <p:cNvPr id="1847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1704" y="3742"/>
                    <a:ext cx="2040" cy="292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999999"/>
                      </a:gs>
                    </a:gsLst>
                    <a:lin ang="5400000" scaled="1"/>
                  </a:gradFill>
                  <a:ln w="12700">
                    <a:solidFill>
                      <a:srgbClr val="666666"/>
                    </a:solidFill>
                    <a:miter lim="800000"/>
                    <a:headEnd/>
                    <a:tailEnd/>
                  </a:ln>
                  <a:effectLst>
                    <a:outerShdw dist="28398" dir="3806097" algn="ctr" rotWithShape="0">
                      <a:srgbClr val="7F7F7F">
                        <a:alpha val="50000"/>
                      </a:srgb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200" b="1" i="0" u="none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Avoir_</a:t>
                    </a:r>
                    <a:r>
                      <a:rPr kumimoji="0" lang="fr-F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 mention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Année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err="1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N_acte</a:t>
                    </a:r>
                    <a:endParaRPr kumimoji="0" lang="fr-FR" sz="1000" b="0" i="0" u="sng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Times New Roman" pitchFamily="18" charset="0"/>
                      <a:ea typeface="Arial" pitchFamily="34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fr-FR" sz="1000" b="0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Arial" pitchFamily="34" charset="0"/>
                        <a:cs typeface="Arial" pitchFamily="34" charset="0"/>
                      </a:rPr>
                      <a:t>Ordre</a:t>
                    </a:r>
                    <a:endParaRPr kumimoji="0" lang="fr-FR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cxnSp>
                <p:nvCxnSpPr>
                  <p:cNvPr id="18473" name="AutoShape 4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704" y="4602"/>
                    <a:ext cx="2040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8474" name="Group 42"/>
                <p:cNvGrpSpPr>
                  <a:grpSpLocks/>
                </p:cNvGrpSpPr>
                <p:nvPr/>
              </p:nvGrpSpPr>
              <p:grpSpPr bwMode="auto">
                <a:xfrm>
                  <a:off x="3315" y="9945"/>
                  <a:ext cx="2522" cy="3309"/>
                  <a:chOff x="3315" y="9945"/>
                  <a:chExt cx="2522" cy="3309"/>
                </a:xfrm>
              </p:grpSpPr>
              <p:cxnSp>
                <p:nvCxnSpPr>
                  <p:cNvPr id="18475" name="AutoShape 43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3315" y="13254"/>
                    <a:ext cx="2522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76" name="AutoShape 4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837" y="9945"/>
                    <a:ext cx="0" cy="3309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18477" name="Group 45"/>
                <p:cNvGrpSpPr>
                  <a:grpSpLocks/>
                </p:cNvGrpSpPr>
                <p:nvPr/>
              </p:nvGrpSpPr>
              <p:grpSpPr bwMode="auto">
                <a:xfrm>
                  <a:off x="6780" y="9945"/>
                  <a:ext cx="2746" cy="2242"/>
                  <a:chOff x="6780" y="9945"/>
                  <a:chExt cx="2746" cy="2242"/>
                </a:xfrm>
              </p:grpSpPr>
              <p:cxnSp>
                <p:nvCxnSpPr>
                  <p:cNvPr id="18478" name="AutoShape 4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9526" y="11016"/>
                    <a:ext cx="0" cy="1171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79" name="AutoShape 47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6780" y="11017"/>
                    <a:ext cx="2746" cy="0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8480" name="AutoShape 4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780" y="9945"/>
                    <a:ext cx="0" cy="1071"/>
                  </a:xfrm>
                  <a:prstGeom prst="straightConnector1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</p:cxnSp>
            </p:grpSp>
          </p:grpSp>
          <p:cxnSp>
            <p:nvCxnSpPr>
              <p:cNvPr id="18481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4648" y="8595"/>
                <a:ext cx="194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cxnSp>
          <p:nvCxnSpPr>
            <p:cNvPr id="18482" name="AutoShape 50"/>
            <p:cNvCxnSpPr>
              <a:cxnSpLocks noChangeShapeType="1"/>
            </p:cNvCxnSpPr>
            <p:nvPr/>
          </p:nvCxnSpPr>
          <p:spPr bwMode="auto">
            <a:xfrm>
              <a:off x="1399" y="8520"/>
              <a:ext cx="149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8483" name="AutoShape 51"/>
            <p:cNvCxnSpPr>
              <a:cxnSpLocks noChangeShapeType="1"/>
            </p:cNvCxnSpPr>
            <p:nvPr/>
          </p:nvCxnSpPr>
          <p:spPr bwMode="auto">
            <a:xfrm>
              <a:off x="1230" y="13175"/>
              <a:ext cx="166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8484" name="AutoShape 52"/>
            <p:cNvCxnSpPr>
              <a:cxnSpLocks noChangeShapeType="1"/>
            </p:cNvCxnSpPr>
            <p:nvPr/>
          </p:nvCxnSpPr>
          <p:spPr bwMode="auto">
            <a:xfrm>
              <a:off x="7981" y="13155"/>
              <a:ext cx="162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8485" name="AutoShape 53"/>
            <p:cNvCxnSpPr>
              <a:cxnSpLocks noChangeShapeType="1"/>
            </p:cNvCxnSpPr>
            <p:nvPr/>
          </p:nvCxnSpPr>
          <p:spPr bwMode="auto">
            <a:xfrm>
              <a:off x="8207" y="8775"/>
              <a:ext cx="1483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8486" name="AutoShape 54"/>
            <p:cNvCxnSpPr>
              <a:cxnSpLocks noChangeShapeType="1"/>
            </p:cNvCxnSpPr>
            <p:nvPr/>
          </p:nvCxnSpPr>
          <p:spPr bwMode="auto">
            <a:xfrm>
              <a:off x="1337" y="5774"/>
              <a:ext cx="192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8487" name="AutoShape 55"/>
            <p:cNvCxnSpPr>
              <a:cxnSpLocks noChangeShapeType="1"/>
            </p:cNvCxnSpPr>
            <p:nvPr/>
          </p:nvCxnSpPr>
          <p:spPr bwMode="auto">
            <a:xfrm>
              <a:off x="4764" y="5774"/>
              <a:ext cx="186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8488" name="AutoShape 56"/>
            <p:cNvCxnSpPr>
              <a:cxnSpLocks noChangeShapeType="1"/>
            </p:cNvCxnSpPr>
            <p:nvPr/>
          </p:nvCxnSpPr>
          <p:spPr bwMode="auto">
            <a:xfrm>
              <a:off x="8191" y="5033"/>
              <a:ext cx="153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83" name="Rectangle 82"/>
          <p:cNvSpPr/>
          <p:nvPr/>
        </p:nvSpPr>
        <p:spPr>
          <a:xfrm>
            <a:off x="2357422" y="5857892"/>
            <a:ext cx="1313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 </a:t>
            </a:r>
            <a:r>
              <a:rPr lang="fr-FR" sz="1000" dirty="0" smtClean="0"/>
              <a:t>Migrations</a:t>
            </a:r>
            <a:endParaRPr lang="fr-FR" sz="1000" dirty="0"/>
          </a:p>
        </p:txBody>
      </p:sp>
      <p:sp>
        <p:nvSpPr>
          <p:cNvPr id="18489" name="Rectangle 57"/>
          <p:cNvSpPr>
            <a:spLocks noChangeArrowheads="1"/>
          </p:cNvSpPr>
          <p:nvPr/>
        </p:nvSpPr>
        <p:spPr bwMode="auto">
          <a:xfrm>
            <a:off x="4500562" y="4929199"/>
            <a:ext cx="12144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Valider          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4643438" y="4143380"/>
            <a:ext cx="62549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Extraire</a:t>
            </a:r>
            <a:endParaRPr lang="fr-FR" sz="1000" dirty="0"/>
          </a:p>
        </p:txBody>
      </p:sp>
      <p:sp>
        <p:nvSpPr>
          <p:cNvPr id="87" name="Rectangle 86"/>
          <p:cNvSpPr/>
          <p:nvPr/>
        </p:nvSpPr>
        <p:spPr>
          <a:xfrm>
            <a:off x="6500826" y="3429000"/>
            <a:ext cx="582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Résidé</a:t>
            </a:r>
            <a:endParaRPr lang="fr-FR" sz="1000" dirty="0"/>
          </a:p>
        </p:txBody>
      </p:sp>
      <p:sp>
        <p:nvSpPr>
          <p:cNvPr id="88" name="Rectangle 87"/>
          <p:cNvSpPr/>
          <p:nvPr/>
        </p:nvSpPr>
        <p:spPr>
          <a:xfrm>
            <a:off x="5500694" y="3214686"/>
            <a:ext cx="5950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 smtClean="0"/>
              <a:t>1..* </a:t>
            </a:r>
            <a:endParaRPr lang="fr-FR" sz="1000" dirty="0"/>
          </a:p>
        </p:txBody>
      </p:sp>
      <p:sp>
        <p:nvSpPr>
          <p:cNvPr id="89" name="Rectangle 88"/>
          <p:cNvSpPr/>
          <p:nvPr/>
        </p:nvSpPr>
        <p:spPr>
          <a:xfrm>
            <a:off x="5643570" y="3500438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1</a:t>
            </a:r>
            <a:endParaRPr lang="fr-FR" sz="1000" dirty="0"/>
          </a:p>
        </p:txBody>
      </p:sp>
      <p:sp>
        <p:nvSpPr>
          <p:cNvPr id="90" name="Rectangle 89"/>
          <p:cNvSpPr/>
          <p:nvPr/>
        </p:nvSpPr>
        <p:spPr>
          <a:xfrm>
            <a:off x="6500826" y="3214686"/>
            <a:ext cx="4106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1..* </a:t>
            </a:r>
            <a:endParaRPr lang="fr-FR" sz="1000" dirty="0"/>
          </a:p>
        </p:txBody>
      </p:sp>
      <p:sp>
        <p:nvSpPr>
          <p:cNvPr id="91" name="Rectangle 90"/>
          <p:cNvSpPr/>
          <p:nvPr/>
        </p:nvSpPr>
        <p:spPr>
          <a:xfrm>
            <a:off x="6500826" y="357187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1</a:t>
            </a:r>
            <a:endParaRPr lang="fr-FR" sz="1000" dirty="0"/>
          </a:p>
        </p:txBody>
      </p:sp>
      <p:sp>
        <p:nvSpPr>
          <p:cNvPr id="92" name="Rectangle 91"/>
          <p:cNvSpPr/>
          <p:nvPr/>
        </p:nvSpPr>
        <p:spPr>
          <a:xfrm>
            <a:off x="5857884" y="3286124"/>
            <a:ext cx="3834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Né </a:t>
            </a:r>
            <a:endParaRPr lang="fr-FR" sz="1000" dirty="0"/>
          </a:p>
        </p:txBody>
      </p:sp>
      <p:sp>
        <p:nvSpPr>
          <p:cNvPr id="93" name="Rectangle 92"/>
          <p:cNvSpPr/>
          <p:nvPr/>
        </p:nvSpPr>
        <p:spPr>
          <a:xfrm>
            <a:off x="4572000" y="3929066"/>
            <a:ext cx="4106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1..* </a:t>
            </a:r>
            <a:endParaRPr lang="fr-FR" sz="1000" dirty="0"/>
          </a:p>
        </p:txBody>
      </p:sp>
      <p:sp>
        <p:nvSpPr>
          <p:cNvPr id="94" name="Rectangle 93"/>
          <p:cNvSpPr/>
          <p:nvPr/>
        </p:nvSpPr>
        <p:spPr>
          <a:xfrm>
            <a:off x="5286380" y="3929066"/>
            <a:ext cx="37542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0..*</a:t>
            </a:r>
            <a:endParaRPr lang="fr-FR" sz="1000" dirty="0"/>
          </a:p>
        </p:txBody>
      </p:sp>
      <p:sp>
        <p:nvSpPr>
          <p:cNvPr id="18491" name="Rectangle 59"/>
          <p:cNvSpPr>
            <a:spLocks noChangeArrowheads="1"/>
          </p:cNvSpPr>
          <p:nvPr/>
        </p:nvSpPr>
        <p:spPr bwMode="auto">
          <a:xfrm>
            <a:off x="4214810" y="4786322"/>
            <a:ext cx="5714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9250" algn="l"/>
                <a:tab pos="2019300" algn="l"/>
              </a:tabLs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1..*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000760" y="5286388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 smtClean="0"/>
              <a:t>1</a:t>
            </a:r>
            <a:endParaRPr lang="fr-FR" sz="1000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茯ƩĲ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49213"/>
            <a:ext cx="11445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611188" y="1349375"/>
            <a:ext cx="640873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rtl="1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fr-FR" sz="2000" b="1" dirty="0" smtClean="0">
                <a:solidFill>
                  <a:schemeClr val="bg1"/>
                </a:solidFill>
              </a:rPr>
              <a:t> Moyens et outils de développement :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71711" name="Text Box 31"/>
          <p:cNvSpPr txBox="1">
            <a:spLocks noChangeArrowheads="1"/>
          </p:cNvSpPr>
          <p:nvPr/>
        </p:nvSpPr>
        <p:spPr bwMode="auto">
          <a:xfrm>
            <a:off x="1357290" y="2112963"/>
            <a:ext cx="7215238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CC00"/>
              </a:buClr>
            </a:pPr>
            <a:r>
              <a:rPr lang="fr-FR" sz="2000" dirty="0" smtClean="0">
                <a:solidFill>
                  <a:schemeClr val="bg1"/>
                </a:solidFill>
              </a:rPr>
              <a:t>Il s’agit des moyens logiciels utilisés pour implémenter notre travail, on en citera :</a:t>
            </a:r>
          </a:p>
          <a:p>
            <a:pPr>
              <a:buClr>
                <a:srgbClr val="00CC00"/>
              </a:buClr>
            </a:pPr>
            <a:r>
              <a:rPr lang="fr-FR" sz="2000" dirty="0" smtClean="0">
                <a:solidFill>
                  <a:schemeClr val="bg1"/>
                </a:solidFill>
              </a:rPr>
              <a:t> </a:t>
            </a: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71715" name="Text Box 35"/>
          <p:cNvSpPr txBox="1">
            <a:spLocks noChangeArrowheads="1"/>
          </p:cNvSpPr>
          <p:nvPr/>
        </p:nvSpPr>
        <p:spPr bwMode="auto">
          <a:xfrm>
            <a:off x="1563688" y="3257550"/>
            <a:ext cx="339291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00CC00"/>
              </a:buClr>
            </a:pPr>
            <a:r>
              <a:rPr lang="fr-FR" b="1" dirty="0" smtClean="0">
                <a:solidFill>
                  <a:schemeClr val="bg1"/>
                </a:solidFill>
              </a:rPr>
              <a:t>Microsoft SQL Server 2005 :</a:t>
            </a:r>
            <a:r>
              <a:rPr lang="fr-FR" altLang="zh-CN" dirty="0" smtClean="0">
                <a:solidFill>
                  <a:schemeClr val="bg1"/>
                </a:solidFill>
              </a:rPr>
              <a:t> </a:t>
            </a:r>
            <a:r>
              <a:rPr lang="fr-FR" sz="2000" dirty="0" smtClean="0">
                <a:solidFill>
                  <a:schemeClr val="bg1"/>
                </a:solidFill>
              </a:rPr>
              <a:t> </a:t>
            </a: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71716" name="Text Box 36"/>
          <p:cNvSpPr txBox="1">
            <a:spLocks noChangeArrowheads="1"/>
          </p:cNvSpPr>
          <p:nvPr/>
        </p:nvSpPr>
        <p:spPr bwMode="auto">
          <a:xfrm>
            <a:off x="1563689" y="3571876"/>
            <a:ext cx="758031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CC00"/>
              </a:buClr>
            </a:pPr>
            <a:r>
              <a:rPr lang="fr-FR" sz="2000" dirty="0" smtClean="0">
                <a:solidFill>
                  <a:schemeClr val="bg1"/>
                </a:solidFill>
              </a:rPr>
              <a:t>SQL Server est un système de gestion de base de données (SGBD) développé et commercialisé par Microsoft. </a:t>
            </a:r>
            <a:endParaRPr lang="fr-FR" sz="2000" dirty="0">
              <a:solidFill>
                <a:schemeClr val="bg1"/>
              </a:solidFill>
            </a:endParaRPr>
          </a:p>
        </p:txBody>
      </p:sp>
      <p:sp>
        <p:nvSpPr>
          <p:cNvPr id="71717" name="Rectangle 37"/>
          <p:cNvSpPr>
            <a:spLocks noChangeArrowheads="1"/>
          </p:cNvSpPr>
          <p:nvPr/>
        </p:nvSpPr>
        <p:spPr bwMode="auto">
          <a:xfrm>
            <a:off x="827088" y="4494213"/>
            <a:ext cx="640873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rtl="1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fr-FR" sz="2000" b="1" dirty="0" smtClean="0"/>
              <a:t>        </a:t>
            </a:r>
            <a:r>
              <a:rPr lang="fr-FR" sz="2000" b="1" dirty="0" smtClean="0">
                <a:solidFill>
                  <a:schemeClr val="bg1"/>
                </a:solidFill>
              </a:rPr>
              <a:t>Environnement du développement Delphi 7 :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71718" name="Text Box 38"/>
          <p:cNvSpPr txBox="1">
            <a:spLocks noChangeArrowheads="1"/>
          </p:cNvSpPr>
          <p:nvPr/>
        </p:nvSpPr>
        <p:spPr bwMode="auto">
          <a:xfrm>
            <a:off x="1563688" y="5029200"/>
            <a:ext cx="5865832" cy="12311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fr-FR" dirty="0" smtClean="0">
                <a:solidFill>
                  <a:schemeClr val="bg1"/>
                </a:solidFill>
              </a:rPr>
              <a:t>Pour implémenter notre application, nous avons utilisé  le langage de programmation pascal objet dans l’environnement  </a:t>
            </a:r>
            <a:r>
              <a:rPr lang="fr-FR" dirty="0" smtClean="0">
                <a:solidFill>
                  <a:schemeClr val="bg1"/>
                </a:solidFill>
              </a:rPr>
              <a:t>Delphi.</a:t>
            </a:r>
            <a:endParaRPr lang="fr-FR" dirty="0" smtClean="0">
              <a:solidFill>
                <a:schemeClr val="bg1"/>
              </a:solidFill>
            </a:endParaRPr>
          </a:p>
          <a:p>
            <a:pPr>
              <a:buClr>
                <a:srgbClr val="FF0000"/>
              </a:buClr>
            </a:pPr>
            <a:r>
              <a:rPr lang="fr-FR" altLang="zh-CN" dirty="0" smtClean="0"/>
              <a:t> </a:t>
            </a:r>
            <a:r>
              <a:rPr lang="fr-FR" sz="2000" dirty="0" smtClean="0"/>
              <a:t> </a:t>
            </a:r>
            <a:endParaRPr lang="fr-FR" sz="2000" dirty="0"/>
          </a:p>
        </p:txBody>
      </p:sp>
      <p:sp>
        <p:nvSpPr>
          <p:cNvPr id="15372" name="Text Box 40"/>
          <p:cNvSpPr txBox="1">
            <a:spLocks noChangeArrowheads="1"/>
          </p:cNvSpPr>
          <p:nvPr/>
        </p:nvSpPr>
        <p:spPr bwMode="auto">
          <a:xfrm>
            <a:off x="222250" y="128588"/>
            <a:ext cx="67691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r-FR" sz="2200" b="1" dirty="0" err="1" smtClean="0">
                <a:solidFill>
                  <a:schemeClr val="bg1"/>
                </a:solidFill>
              </a:rPr>
              <a:t>Implimentation</a:t>
            </a:r>
            <a:r>
              <a:rPr lang="fr-FR" sz="2200" b="1" dirty="0" smtClean="0">
                <a:solidFill>
                  <a:schemeClr val="bg1"/>
                </a:solidFill>
              </a:rPr>
              <a:t> et réalisation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3" name="Rectangle 133"/>
          <p:cNvSpPr>
            <a:spLocks noChangeArrowheads="1"/>
          </p:cNvSpPr>
          <p:nvPr/>
        </p:nvSpPr>
        <p:spPr bwMode="auto">
          <a:xfrm>
            <a:off x="1428728" y="3357562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4" name="Rectangle 133"/>
          <p:cNvSpPr>
            <a:spLocks noChangeArrowheads="1"/>
          </p:cNvSpPr>
          <p:nvPr/>
        </p:nvSpPr>
        <p:spPr bwMode="auto">
          <a:xfrm>
            <a:off x="1428728" y="4572008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71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build="p"/>
      <p:bldP spid="71711" grpId="0"/>
      <p:bldP spid="71715" grpId="0"/>
      <p:bldP spid="71716" grpId="0"/>
      <p:bldP spid="71717" grpId="0" build="p"/>
      <p:bldP spid="71718" grpId="0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茯ƩĲ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49213"/>
            <a:ext cx="11445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585788" y="1370013"/>
            <a:ext cx="813075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dirty="0">
                <a:solidFill>
                  <a:srgbClr val="FF5050"/>
                </a:solidFill>
              </a:rPr>
              <a:t> </a:t>
            </a:r>
            <a:r>
              <a:rPr lang="fr-FR" sz="2400" b="1" dirty="0" smtClean="0"/>
              <a:t>Présentation de l’</a:t>
            </a:r>
            <a:r>
              <a:rPr lang="fr-FR" sz="2400" b="1" dirty="0" err="1" smtClean="0"/>
              <a:t>exicution</a:t>
            </a:r>
            <a:r>
              <a:rPr lang="fr-FR" sz="2400" b="1" dirty="0" smtClean="0"/>
              <a:t> des fenêtres de logiciel :</a:t>
            </a:r>
            <a:endParaRPr lang="fr-FR" sz="2400" dirty="0">
              <a:solidFill>
                <a:srgbClr val="FF5050"/>
              </a:solidFill>
            </a:endParaRPr>
          </a:p>
        </p:txBody>
      </p:sp>
      <p:sp>
        <p:nvSpPr>
          <p:cNvPr id="16395" name="Text Box 68"/>
          <p:cNvSpPr txBox="1">
            <a:spLocks noChangeArrowheads="1"/>
          </p:cNvSpPr>
          <p:nvPr/>
        </p:nvSpPr>
        <p:spPr bwMode="auto">
          <a:xfrm>
            <a:off x="1657350" y="100013"/>
            <a:ext cx="5472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2400" b="1" dirty="0" err="1" smtClean="0"/>
              <a:t>Implimentation</a:t>
            </a:r>
            <a:r>
              <a:rPr lang="fr-FR" sz="2400" b="1" dirty="0" smtClean="0"/>
              <a:t> et réalisation</a:t>
            </a:r>
            <a:endParaRPr lang="en-US" dirty="0"/>
          </a:p>
        </p:txBody>
      </p:sp>
      <p:sp>
        <p:nvSpPr>
          <p:cNvPr id="20" name="Text Box 31"/>
          <p:cNvSpPr txBox="1">
            <a:spLocks noChangeArrowheads="1"/>
          </p:cNvSpPr>
          <p:nvPr/>
        </p:nvSpPr>
        <p:spPr bwMode="auto">
          <a:xfrm>
            <a:off x="1357290" y="2112963"/>
            <a:ext cx="7215238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CC00"/>
              </a:buClr>
            </a:pPr>
            <a:r>
              <a:rPr lang="fr-FR" sz="2000" dirty="0" smtClean="0"/>
              <a:t>Toute conception doit être concrétisée pas la réalisation et mise en place d’une application, qu’on considère comme l’aboutissement des étapes précédentes de développement du logiciel. </a:t>
            </a:r>
            <a:endParaRPr lang="fr-FR" sz="2000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茯ƩĲ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6388" y="49213"/>
            <a:ext cx="10842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557213" y="1209675"/>
            <a:ext cx="840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fr-FR" b="1">
                <a:solidFill>
                  <a:srgbClr val="FF3300"/>
                </a:solidFill>
                <a:latin typeface="Tahoma" pitchFamily="34" charset="0"/>
                <a:cs typeface="Times New Roman" pitchFamily="18" charset="0"/>
              </a:rPr>
              <a:t>Composantes de la plate-forme MALB: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1230313" y="2141538"/>
            <a:ext cx="5400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3300"/>
              </a:buClr>
              <a:buFontTx/>
              <a:buBlip>
                <a:blip r:embed="rId3"/>
              </a:buBlip>
            </a:pPr>
            <a:r>
              <a:rPr lang="fr-FR" b="1">
                <a:latin typeface="Tahoma" pitchFamily="34" charset="0"/>
                <a:cs typeface="Times New Roman" pitchFamily="18" charset="0"/>
              </a:rPr>
              <a:t> L’agent SMA (Servers Management Agent):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1233488" y="2733675"/>
            <a:ext cx="6048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3300"/>
              </a:buClr>
              <a:buFontTx/>
              <a:buBlip>
                <a:blip r:embed="rId3"/>
              </a:buBlip>
            </a:pPr>
            <a:r>
              <a:rPr lang="fr-FR" b="1">
                <a:latin typeface="Tahoma" pitchFamily="34" charset="0"/>
                <a:cs typeface="Times New Roman" pitchFamily="18" charset="0"/>
              </a:rPr>
              <a:t> Les agents LIA (Load Information Agent):</a:t>
            </a:r>
            <a:endParaRPr lang="fr-FR"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539750" y="3573463"/>
            <a:ext cx="8362950" cy="2058987"/>
          </a:xfrm>
          <a:prstGeom prst="rect">
            <a:avLst/>
          </a:prstGeom>
          <a:solidFill>
            <a:srgbClr val="CCFFCC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pPr lvl="2" algn="justLow" eaLnBrk="0" hangingPunct="0">
              <a:lnSpc>
                <a:spcPct val="140000"/>
              </a:lnSpc>
            </a:pPr>
            <a:r>
              <a:rPr lang="fr-FR" altLang="zh-CN" sz="2000" b="1"/>
              <a:t>Ces agents ont pour but d'estimer et porter l’état de charge des serveurs.</a:t>
            </a:r>
          </a:p>
          <a:p>
            <a:pPr lvl="2" algn="justLow" eaLnBrk="0" hangingPunct="0">
              <a:lnSpc>
                <a:spcPct val="140000"/>
              </a:lnSpc>
            </a:pPr>
            <a:r>
              <a:rPr lang="fr-FR" altLang="zh-CN" sz="2000" b="1"/>
              <a:t>La charge (Load) sur un serveur est estimée comme suit: </a:t>
            </a:r>
            <a:endParaRPr lang="en-US" altLang="zh-CN" sz="2000" b="1"/>
          </a:p>
          <a:p>
            <a:pPr lvl="2" algn="justLow" eaLnBrk="0" hangingPunct="0">
              <a:lnSpc>
                <a:spcPct val="140000"/>
              </a:lnSpc>
            </a:pPr>
            <a:r>
              <a:rPr lang="en-US" altLang="zh-CN" sz="1600" b="1">
                <a:solidFill>
                  <a:srgbClr val="0000CC"/>
                </a:solidFill>
              </a:rPr>
              <a:t>Load  = w1 * Usag _Cpu + w2 * No_connect / Maxcon + w3 * Usag_Mem</a:t>
            </a:r>
          </a:p>
          <a:p>
            <a:pPr lvl="2" algn="justLow" eaLnBrk="0" hangingPunct="0">
              <a:lnSpc>
                <a:spcPct val="140000"/>
              </a:lnSpc>
            </a:pPr>
            <a:r>
              <a:rPr lang="en-US" altLang="zh-CN" sz="1600" b="1"/>
              <a:t> </a:t>
            </a:r>
            <a:endParaRPr lang="fr-FR" sz="1600"/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1500166" y="142852"/>
            <a:ext cx="5472113" cy="45720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400" b="1" dirty="0">
                <a:solidFill>
                  <a:schemeClr val="bg1"/>
                </a:solidFill>
              </a:rPr>
              <a:t>Conception &amp; modélisation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403350" y="765175"/>
            <a:ext cx="5938838" cy="5600700"/>
            <a:chOff x="1260" y="1635"/>
            <a:chExt cx="9351" cy="9189"/>
          </a:xfrm>
        </p:grpSpPr>
        <p:sp>
          <p:nvSpPr>
            <p:cNvPr id="17420" name="AutoShape 10"/>
            <p:cNvSpPr>
              <a:spLocks noChangeArrowheads="1"/>
            </p:cNvSpPr>
            <p:nvPr/>
          </p:nvSpPr>
          <p:spPr bwMode="auto">
            <a:xfrm>
              <a:off x="1575" y="8100"/>
              <a:ext cx="2750" cy="719"/>
            </a:xfrm>
            <a:prstGeom prst="flowChartAlternateProcess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sz="1100"/>
                <a:t>Appliquer la politique de sélection de serveur</a:t>
              </a:r>
              <a:endParaRPr lang="en-US"/>
            </a:p>
          </p:txBody>
        </p:sp>
        <p:sp>
          <p:nvSpPr>
            <p:cNvPr id="17421" name="Line 11"/>
            <p:cNvSpPr>
              <a:spLocks noChangeShapeType="1"/>
            </p:cNvSpPr>
            <p:nvPr/>
          </p:nvSpPr>
          <p:spPr bwMode="auto">
            <a:xfrm flipV="1">
              <a:off x="1260" y="5580"/>
              <a:ext cx="0" cy="36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17422" name="Group 12"/>
            <p:cNvGrpSpPr>
              <a:grpSpLocks/>
            </p:cNvGrpSpPr>
            <p:nvPr/>
          </p:nvGrpSpPr>
          <p:grpSpPr bwMode="auto">
            <a:xfrm>
              <a:off x="8875" y="8823"/>
              <a:ext cx="1561" cy="540"/>
              <a:chOff x="9033" y="6761"/>
              <a:chExt cx="1561" cy="540"/>
            </a:xfrm>
          </p:grpSpPr>
          <p:sp>
            <p:nvSpPr>
              <p:cNvPr id="17453" name="Line 13"/>
              <p:cNvSpPr>
                <a:spLocks noChangeShapeType="1"/>
              </p:cNvSpPr>
              <p:nvPr/>
            </p:nvSpPr>
            <p:spPr bwMode="auto">
              <a:xfrm>
                <a:off x="9033" y="6761"/>
                <a:ext cx="0" cy="5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454" name="Line 14"/>
              <p:cNvSpPr>
                <a:spLocks noChangeShapeType="1"/>
              </p:cNvSpPr>
              <p:nvPr/>
            </p:nvSpPr>
            <p:spPr bwMode="auto">
              <a:xfrm>
                <a:off x="9033" y="7301"/>
                <a:ext cx="156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 flipV="1">
              <a:off x="10439" y="5688"/>
              <a:ext cx="0" cy="36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17424" name="Group 16"/>
            <p:cNvGrpSpPr>
              <a:grpSpLocks/>
            </p:cNvGrpSpPr>
            <p:nvPr/>
          </p:nvGrpSpPr>
          <p:grpSpPr bwMode="auto">
            <a:xfrm>
              <a:off x="5832" y="10392"/>
              <a:ext cx="4779" cy="432"/>
              <a:chOff x="5841" y="13068"/>
              <a:chExt cx="4779" cy="432"/>
            </a:xfrm>
          </p:grpSpPr>
          <p:sp>
            <p:nvSpPr>
              <p:cNvPr id="17451" name="Line 17"/>
              <p:cNvSpPr>
                <a:spLocks noChangeShapeType="1"/>
              </p:cNvSpPr>
              <p:nvPr/>
            </p:nvSpPr>
            <p:spPr bwMode="auto">
              <a:xfrm>
                <a:off x="5841" y="13068"/>
                <a:ext cx="0" cy="4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452" name="Line 18"/>
              <p:cNvSpPr>
                <a:spLocks noChangeShapeType="1"/>
              </p:cNvSpPr>
              <p:nvPr/>
            </p:nvSpPr>
            <p:spPr bwMode="auto">
              <a:xfrm>
                <a:off x="5841" y="13500"/>
                <a:ext cx="4779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7425" name="Line 19"/>
            <p:cNvSpPr>
              <a:spLocks noChangeShapeType="1"/>
            </p:cNvSpPr>
            <p:nvPr/>
          </p:nvSpPr>
          <p:spPr bwMode="auto">
            <a:xfrm flipV="1">
              <a:off x="10609" y="5508"/>
              <a:ext cx="0" cy="5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26" name="Line 20"/>
            <p:cNvSpPr>
              <a:spLocks noChangeShapeType="1"/>
            </p:cNvSpPr>
            <p:nvPr/>
          </p:nvSpPr>
          <p:spPr bwMode="auto">
            <a:xfrm flipH="1">
              <a:off x="2905" y="6978"/>
              <a:ext cx="260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27" name="Line 21"/>
            <p:cNvSpPr>
              <a:spLocks noChangeShapeType="1"/>
            </p:cNvSpPr>
            <p:nvPr/>
          </p:nvSpPr>
          <p:spPr bwMode="auto">
            <a:xfrm>
              <a:off x="5853" y="7158"/>
              <a:ext cx="0" cy="24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28" name="Line 22"/>
            <p:cNvSpPr>
              <a:spLocks noChangeShapeType="1"/>
            </p:cNvSpPr>
            <p:nvPr/>
          </p:nvSpPr>
          <p:spPr bwMode="auto">
            <a:xfrm>
              <a:off x="6200" y="6978"/>
              <a:ext cx="2675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29" name="AutoShape 23"/>
            <p:cNvSpPr>
              <a:spLocks noChangeArrowheads="1"/>
            </p:cNvSpPr>
            <p:nvPr/>
          </p:nvSpPr>
          <p:spPr bwMode="auto">
            <a:xfrm>
              <a:off x="5160" y="5328"/>
              <a:ext cx="1387" cy="539"/>
            </a:xfrm>
            <a:prstGeom prst="flowChartAlternateProcess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sz="1100">
                  <a:latin typeface="Verdana" pitchFamily="34" charset="0"/>
                </a:rPr>
                <a:t>Attente</a:t>
              </a:r>
              <a:endParaRPr lang="en-US"/>
            </a:p>
          </p:txBody>
        </p:sp>
        <p:sp>
          <p:nvSpPr>
            <p:cNvPr id="17430" name="Line 24"/>
            <p:cNvSpPr>
              <a:spLocks noChangeShapeType="1"/>
            </p:cNvSpPr>
            <p:nvPr/>
          </p:nvSpPr>
          <p:spPr bwMode="auto">
            <a:xfrm>
              <a:off x="5853" y="5868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31" name="Line 25"/>
            <p:cNvSpPr>
              <a:spLocks noChangeShapeType="1"/>
            </p:cNvSpPr>
            <p:nvPr/>
          </p:nvSpPr>
          <p:spPr bwMode="auto">
            <a:xfrm>
              <a:off x="1265" y="5579"/>
              <a:ext cx="3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32" name="Line 26"/>
            <p:cNvSpPr>
              <a:spLocks noChangeShapeType="1"/>
            </p:cNvSpPr>
            <p:nvPr/>
          </p:nvSpPr>
          <p:spPr bwMode="auto">
            <a:xfrm flipH="1">
              <a:off x="6547" y="5688"/>
              <a:ext cx="388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33" name="Line 27"/>
            <p:cNvSpPr>
              <a:spLocks noChangeShapeType="1"/>
            </p:cNvSpPr>
            <p:nvPr/>
          </p:nvSpPr>
          <p:spPr bwMode="auto">
            <a:xfrm flipH="1">
              <a:off x="6547" y="5508"/>
              <a:ext cx="40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34" name="AutoShape 28"/>
            <p:cNvSpPr>
              <a:spLocks noChangeArrowheads="1"/>
            </p:cNvSpPr>
            <p:nvPr/>
          </p:nvSpPr>
          <p:spPr bwMode="auto">
            <a:xfrm>
              <a:off x="5506" y="6783"/>
              <a:ext cx="694" cy="360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/>
            </a:p>
          </p:txBody>
        </p:sp>
        <p:sp>
          <p:nvSpPr>
            <p:cNvPr id="17435" name="Line 29"/>
            <p:cNvSpPr>
              <a:spLocks noChangeShapeType="1"/>
            </p:cNvSpPr>
            <p:nvPr/>
          </p:nvSpPr>
          <p:spPr bwMode="auto">
            <a:xfrm>
              <a:off x="5853" y="7488"/>
              <a:ext cx="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36" name="Text Box 30"/>
            <p:cNvSpPr txBox="1">
              <a:spLocks noChangeArrowheads="1"/>
            </p:cNvSpPr>
            <p:nvPr/>
          </p:nvSpPr>
          <p:spPr bwMode="auto">
            <a:xfrm>
              <a:off x="5940" y="9000"/>
              <a:ext cx="216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900">
                  <a:latin typeface="Verdana" pitchFamily="34" charset="0"/>
                </a:rPr>
                <a:t>Reçue une requête</a:t>
              </a:r>
              <a:endParaRPr lang="en-US"/>
            </a:p>
          </p:txBody>
        </p:sp>
        <p:sp>
          <p:nvSpPr>
            <p:cNvPr id="17437" name="Text Box 31"/>
            <p:cNvSpPr txBox="1">
              <a:spLocks noChangeArrowheads="1"/>
            </p:cNvSpPr>
            <p:nvPr/>
          </p:nvSpPr>
          <p:spPr bwMode="auto">
            <a:xfrm>
              <a:off x="7020" y="7020"/>
              <a:ext cx="1214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900">
                  <a:latin typeface="Verdana" pitchFamily="34" charset="0"/>
                </a:rPr>
                <a:t>Abandon</a:t>
              </a:r>
              <a:endParaRPr lang="en-US"/>
            </a:p>
          </p:txBody>
        </p:sp>
        <p:sp>
          <p:nvSpPr>
            <p:cNvPr id="17438" name="AutoShape 32"/>
            <p:cNvSpPr>
              <a:spLocks noChangeArrowheads="1"/>
            </p:cNvSpPr>
            <p:nvPr/>
          </p:nvSpPr>
          <p:spPr bwMode="auto">
            <a:xfrm>
              <a:off x="7440" y="8100"/>
              <a:ext cx="2749" cy="719"/>
            </a:xfrm>
            <a:prstGeom prst="flowChartAlternateProcess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en-US" sz="1100">
                  <a:latin typeface="Verdana" pitchFamily="34" charset="0"/>
                </a:rPr>
                <a:t>Traitement </a:t>
              </a:r>
            </a:p>
            <a:p>
              <a:pPr algn="ctr" eaLnBrk="0" hangingPunct="0"/>
              <a:r>
                <a:rPr lang="en-US" sz="1100">
                  <a:latin typeface="Verdana" pitchFamily="34" charset="0"/>
                </a:rPr>
                <a:t>de l'abandon</a:t>
              </a:r>
              <a:endParaRPr lang="en-US" sz="1100">
                <a:latin typeface="Times New Roman" pitchFamily="18" charset="0"/>
              </a:endParaRPr>
            </a:p>
            <a:p>
              <a:pPr eaLnBrk="0" hangingPunct="0"/>
              <a:endParaRPr lang="en-US"/>
            </a:p>
          </p:txBody>
        </p:sp>
        <p:sp>
          <p:nvSpPr>
            <p:cNvPr id="17439" name="AutoShape 33"/>
            <p:cNvSpPr>
              <a:spLocks noChangeArrowheads="1"/>
            </p:cNvSpPr>
            <p:nvPr/>
          </p:nvSpPr>
          <p:spPr bwMode="auto">
            <a:xfrm>
              <a:off x="4440" y="9675"/>
              <a:ext cx="2817" cy="719"/>
            </a:xfrm>
            <a:prstGeom prst="flowChartAlternateProcess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rtl="1" eaLnBrk="0" hangingPunct="0"/>
              <a:r>
                <a:rPr lang="en-US" sz="1100">
                  <a:latin typeface="Verdana" pitchFamily="34" charset="0"/>
                </a:rPr>
                <a:t>Orienter le client vers le serveur adéquat</a:t>
              </a:r>
            </a:p>
            <a:p>
              <a:pPr algn="ctr" rtl="1" eaLnBrk="0" hangingPunct="0"/>
              <a:r>
                <a:rPr lang="en-US" sz="1100">
                  <a:latin typeface="Verdana" pitchFamily="34" charset="0"/>
                </a:rPr>
                <a:t> </a:t>
              </a:r>
              <a:endParaRPr lang="en-US" sz="1100">
                <a:latin typeface="Times New Roman" pitchFamily="18" charset="0"/>
              </a:endParaRPr>
            </a:p>
            <a:p>
              <a:pPr eaLnBrk="0" hangingPunct="0"/>
              <a:endParaRPr lang="en-US"/>
            </a:p>
          </p:txBody>
        </p:sp>
        <p:sp>
          <p:nvSpPr>
            <p:cNvPr id="17440" name="Line 34"/>
            <p:cNvSpPr>
              <a:spLocks noChangeShapeType="1"/>
            </p:cNvSpPr>
            <p:nvPr/>
          </p:nvSpPr>
          <p:spPr bwMode="auto">
            <a:xfrm>
              <a:off x="2819" y="8838"/>
              <a:ext cx="0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7441" name="Line 35"/>
            <p:cNvSpPr>
              <a:spLocks noChangeShapeType="1"/>
            </p:cNvSpPr>
            <p:nvPr/>
          </p:nvSpPr>
          <p:spPr bwMode="auto">
            <a:xfrm>
              <a:off x="1260" y="9273"/>
              <a:ext cx="156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17442" name="Group 36"/>
            <p:cNvGrpSpPr>
              <a:grpSpLocks/>
            </p:cNvGrpSpPr>
            <p:nvPr/>
          </p:nvGrpSpPr>
          <p:grpSpPr bwMode="auto">
            <a:xfrm>
              <a:off x="4425" y="2625"/>
              <a:ext cx="2817" cy="2688"/>
              <a:chOff x="6480" y="1260"/>
              <a:chExt cx="2817" cy="2688"/>
            </a:xfrm>
          </p:grpSpPr>
          <p:sp>
            <p:nvSpPr>
              <p:cNvPr id="17447" name="Line 37"/>
              <p:cNvSpPr>
                <a:spLocks noChangeShapeType="1"/>
              </p:cNvSpPr>
              <p:nvPr/>
            </p:nvSpPr>
            <p:spPr bwMode="auto">
              <a:xfrm>
                <a:off x="7908" y="3330"/>
                <a:ext cx="0" cy="61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448" name="AutoShape 38"/>
              <p:cNvSpPr>
                <a:spLocks noChangeArrowheads="1"/>
              </p:cNvSpPr>
              <p:nvPr/>
            </p:nvSpPr>
            <p:spPr bwMode="auto">
              <a:xfrm>
                <a:off x="6570" y="1260"/>
                <a:ext cx="2676" cy="719"/>
              </a:xfrm>
              <a:prstGeom prst="flowChartAlternateProcess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en-US" sz="400">
                  <a:latin typeface="Verdana" pitchFamily="34" charset="0"/>
                </a:endParaRPr>
              </a:p>
              <a:p>
                <a:pPr algn="ctr" eaLnBrk="0" hangingPunct="0"/>
                <a:r>
                  <a:rPr lang="en-US" sz="1100">
                    <a:latin typeface="Verdana" pitchFamily="34" charset="0"/>
                  </a:rPr>
                  <a:t>Analyser le réseau </a:t>
                </a:r>
                <a:endParaRPr lang="en-US"/>
              </a:p>
            </p:txBody>
          </p:sp>
          <p:sp>
            <p:nvSpPr>
              <p:cNvPr id="17449" name="AutoShape 39"/>
              <p:cNvSpPr>
                <a:spLocks noChangeArrowheads="1"/>
              </p:cNvSpPr>
              <p:nvPr/>
            </p:nvSpPr>
            <p:spPr bwMode="auto">
              <a:xfrm>
                <a:off x="6480" y="2625"/>
                <a:ext cx="2817" cy="719"/>
              </a:xfrm>
              <a:prstGeom prst="flowChartAlternateProcess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rtl="1" eaLnBrk="0" hangingPunct="0"/>
                <a:r>
                  <a:rPr lang="en-US" sz="1100"/>
                  <a:t>Appliquer la politique d'initiation</a:t>
                </a:r>
                <a:endParaRPr lang="en-US" sz="1100">
                  <a:latin typeface="Verdana" pitchFamily="34" charset="0"/>
                </a:endParaRPr>
              </a:p>
              <a:p>
                <a:pPr algn="ctr" rtl="1" eaLnBrk="0" hangingPunct="0"/>
                <a:r>
                  <a:rPr lang="en-US" sz="1100">
                    <a:latin typeface="Verdana" pitchFamily="34" charset="0"/>
                  </a:rPr>
                  <a:t> </a:t>
                </a:r>
                <a:endParaRPr lang="en-US" sz="1100">
                  <a:latin typeface="Times New Roman" pitchFamily="18" charset="0"/>
                </a:endParaRPr>
              </a:p>
              <a:p>
                <a:pPr eaLnBrk="0" hangingPunct="0"/>
                <a:endParaRPr lang="en-US"/>
              </a:p>
            </p:txBody>
          </p:sp>
          <p:sp>
            <p:nvSpPr>
              <p:cNvPr id="17450" name="Line 40"/>
              <p:cNvSpPr>
                <a:spLocks noChangeShapeType="1"/>
              </p:cNvSpPr>
              <p:nvPr/>
            </p:nvSpPr>
            <p:spPr bwMode="auto">
              <a:xfrm>
                <a:off x="7905" y="1995"/>
                <a:ext cx="0" cy="61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17443" name="Group 41"/>
            <p:cNvGrpSpPr>
              <a:grpSpLocks/>
            </p:cNvGrpSpPr>
            <p:nvPr/>
          </p:nvGrpSpPr>
          <p:grpSpPr bwMode="auto">
            <a:xfrm>
              <a:off x="5685" y="1635"/>
              <a:ext cx="347" cy="978"/>
              <a:chOff x="1800" y="2808"/>
              <a:chExt cx="347" cy="978"/>
            </a:xfrm>
          </p:grpSpPr>
          <p:sp>
            <p:nvSpPr>
              <p:cNvPr id="17445" name="Oval 42"/>
              <p:cNvSpPr>
                <a:spLocks noChangeArrowheads="1"/>
              </p:cNvSpPr>
              <p:nvPr/>
            </p:nvSpPr>
            <p:spPr bwMode="auto">
              <a:xfrm>
                <a:off x="1800" y="2808"/>
                <a:ext cx="347" cy="360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fr-FR"/>
              </a:p>
            </p:txBody>
          </p:sp>
          <p:sp>
            <p:nvSpPr>
              <p:cNvPr id="17446" name="Line 43"/>
              <p:cNvSpPr>
                <a:spLocks noChangeShapeType="1"/>
              </p:cNvSpPr>
              <p:nvPr/>
            </p:nvSpPr>
            <p:spPr bwMode="auto">
              <a:xfrm>
                <a:off x="1977" y="3168"/>
                <a:ext cx="0" cy="61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7444" name="Text Box 44"/>
            <p:cNvSpPr txBox="1">
              <a:spLocks noChangeArrowheads="1"/>
            </p:cNvSpPr>
            <p:nvPr/>
          </p:nvSpPr>
          <p:spPr bwMode="auto">
            <a:xfrm>
              <a:off x="3030" y="7020"/>
              <a:ext cx="162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900">
                  <a:latin typeface="Verdana" pitchFamily="34" charset="0"/>
                </a:rPr>
                <a:t>Retour de LIA</a:t>
              </a:r>
              <a:endParaRPr lang="en-US"/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89017E-6 C 0.01528 0.25479 0.03594 0.50936 0.04653 0.6117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2" grpId="1"/>
      <p:bldP spid="89093" grpId="0"/>
      <p:bldP spid="89093" grpId="1"/>
      <p:bldP spid="89093" grpId="2"/>
      <p:bldP spid="89094" grpId="0"/>
      <p:bldP spid="8909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茯ƩĲ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49213"/>
            <a:ext cx="11445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265238" y="1939925"/>
            <a:ext cx="698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sz="2200" b="1">
                <a:latin typeface="Tahoma" pitchFamily="34" charset="0"/>
                <a:cs typeface="Tahoma" pitchFamily="34" charset="0"/>
              </a:rPr>
              <a:t>  Java comme un langage de programmation:</a:t>
            </a:r>
            <a:r>
              <a:rPr lang="fr-FR" sz="240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1277938" y="2084388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539750" y="1377950"/>
            <a:ext cx="86772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sz="2400" b="1">
                <a:solidFill>
                  <a:srgbClr val="FF0000"/>
                </a:solidFill>
              </a:rPr>
              <a:t>Environnement de développement de MALB:</a:t>
            </a: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611188" y="2574925"/>
            <a:ext cx="7947025" cy="3159125"/>
          </a:xfrm>
          <a:prstGeom prst="rect">
            <a:avLst/>
          </a:prstGeom>
          <a:solidFill>
            <a:srgbClr val="CCFFCC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Low" eaLnBrk="0" hangingPunct="0">
              <a:lnSpc>
                <a:spcPct val="150000"/>
              </a:lnSpc>
            </a:pPr>
            <a:r>
              <a:rPr lang="fr-FR" altLang="zh-CN" sz="2000"/>
              <a:t>Java est un langage de programmation orienté objet d'utilisation simple. Il possède certaines caractéristiques qui nous a amené à développer notre plate-forme à l'aide d'il, ces caractéristiques sont:</a:t>
            </a:r>
          </a:p>
          <a:p>
            <a:pPr lvl="1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fr-FR" altLang="zh-CN" b="1"/>
              <a:t> Java est multi-thread.</a:t>
            </a:r>
            <a:r>
              <a:rPr lang="fr-FR" altLang="zh-CN"/>
              <a:t> </a:t>
            </a:r>
          </a:p>
          <a:p>
            <a:pPr lvl="1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fr-FR" altLang="zh-CN" b="1"/>
              <a:t> La portabilité.</a:t>
            </a:r>
            <a:endParaRPr lang="fr-FR" altLang="zh-CN"/>
          </a:p>
          <a:p>
            <a:pPr lvl="1" eaLnBrk="0" hangingPunct="0">
              <a:lnSpc>
                <a:spcPct val="150000"/>
              </a:lnSpc>
              <a:buFont typeface="Wingdings" pitchFamily="2" charset="2"/>
              <a:buChar char="ü"/>
            </a:pPr>
            <a:r>
              <a:rPr lang="fr-FR" altLang="zh-CN" b="1"/>
              <a:t> Fiabilité et facilité…</a:t>
            </a:r>
            <a:endParaRPr lang="fr-FR" altLang="zh-CN" sz="2000"/>
          </a:p>
        </p:txBody>
      </p:sp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1238250" y="2381250"/>
            <a:ext cx="698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fr-FR" sz="2200" b="1">
                <a:latin typeface="Tahoma" pitchFamily="34" charset="0"/>
                <a:cs typeface="Tahoma" pitchFamily="34" charset="0"/>
              </a:rPr>
              <a:t>  Aglet comme une plate-forme d’agent mobile:</a:t>
            </a:r>
            <a:r>
              <a:rPr lang="fr-FR" sz="240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80911" name="Rectangle 15"/>
          <p:cNvSpPr>
            <a:spLocks noChangeArrowheads="1"/>
          </p:cNvSpPr>
          <p:nvPr/>
        </p:nvSpPr>
        <p:spPr bwMode="auto">
          <a:xfrm>
            <a:off x="1250950" y="2586038"/>
            <a:ext cx="144463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900113" y="3365500"/>
            <a:ext cx="7947025" cy="1463675"/>
          </a:xfrm>
          <a:prstGeom prst="rect">
            <a:avLst/>
          </a:prstGeom>
          <a:solidFill>
            <a:srgbClr val="CCFFCC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Low" eaLnBrk="0" hangingPunct="0">
              <a:lnSpc>
                <a:spcPct val="150000"/>
              </a:lnSpc>
            </a:pPr>
            <a:r>
              <a:rPr lang="fr-FR" altLang="zh-CN" sz="2000"/>
              <a:t> </a:t>
            </a:r>
            <a:r>
              <a:rPr lang="fr-FR" altLang="zh-CN" sz="2000">
                <a:solidFill>
                  <a:srgbClr val="FF0000"/>
                </a:solidFill>
              </a:rPr>
              <a:t>Aglet</a:t>
            </a:r>
            <a:r>
              <a:rPr lang="fr-FR" altLang="zh-CN" sz="2000"/>
              <a:t> vient des mots </a:t>
            </a:r>
            <a:r>
              <a:rPr lang="fr-FR" altLang="zh-CN" sz="2000">
                <a:solidFill>
                  <a:srgbClr val="FF0000"/>
                </a:solidFill>
              </a:rPr>
              <a:t>Ag</a:t>
            </a:r>
            <a:r>
              <a:rPr lang="fr-FR" altLang="zh-CN" sz="2000"/>
              <a:t>ent et App</a:t>
            </a:r>
            <a:r>
              <a:rPr lang="fr-FR" altLang="zh-CN" sz="2000">
                <a:solidFill>
                  <a:srgbClr val="FF0000"/>
                </a:solidFill>
              </a:rPr>
              <a:t>let</a:t>
            </a:r>
            <a:r>
              <a:rPr lang="fr-FR" altLang="zh-CN" sz="2000"/>
              <a:t>. Son but est de fournir une plate-forme uniforme pour les agents mobiles dans un environnement hétérogène tel que celui de l'Internet. </a:t>
            </a:r>
          </a:p>
        </p:txBody>
      </p:sp>
      <p:sp>
        <p:nvSpPr>
          <p:cNvPr id="18443" name="Text Box 19"/>
          <p:cNvSpPr txBox="1">
            <a:spLocks noChangeArrowheads="1"/>
          </p:cNvSpPr>
          <p:nvPr/>
        </p:nvSpPr>
        <p:spPr bwMode="auto">
          <a:xfrm>
            <a:off x="1657350" y="100013"/>
            <a:ext cx="5472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2400" b="1"/>
              <a:t>Environnement de développement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0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80905" grpId="0" animBg="1"/>
      <p:bldP spid="80908" grpId="0"/>
      <p:bldP spid="80909" grpId="0" animBg="1"/>
      <p:bldP spid="80909" grpId="1" animBg="1"/>
      <p:bldP spid="80910" grpId="0"/>
      <p:bldP spid="80911" grpId="0" animBg="1"/>
      <p:bldP spid="809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茯ƩĲ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96225" y="49213"/>
            <a:ext cx="11445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Text Box 4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284163" y="982663"/>
            <a:ext cx="8277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SzPct val="110000"/>
              <a:buFont typeface="Wingdings" pitchFamily="2" charset="2"/>
              <a:buChar char="v"/>
            </a:pPr>
            <a:r>
              <a:rPr lang="fr-FR" sz="2000" b="1">
                <a:solidFill>
                  <a:srgbClr val="FF3300"/>
                </a:solidFill>
              </a:rPr>
              <a:t>Exemple de déroulement d’un cas simple de notre plate-forme:</a:t>
            </a:r>
            <a:endParaRPr lang="fr-FR" sz="2000">
              <a:solidFill>
                <a:srgbClr val="FF3300"/>
              </a:solidFill>
            </a:endParaRPr>
          </a:p>
        </p:txBody>
      </p:sp>
      <p:sp>
        <p:nvSpPr>
          <p:cNvPr id="2057" name="Text Box 73"/>
          <p:cNvSpPr txBox="1">
            <a:spLocks noChangeArrowheads="1"/>
          </p:cNvSpPr>
          <p:nvPr/>
        </p:nvSpPr>
        <p:spPr bwMode="auto">
          <a:xfrm>
            <a:off x="0" y="0"/>
            <a:ext cx="7092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r-FR" sz="2000" b="1"/>
              <a:t>L’approche agent mobile pour la répartition de charge </a:t>
            </a:r>
          </a:p>
          <a:p>
            <a:pPr algn="ctr" eaLnBrk="0" hangingPunct="0"/>
            <a:r>
              <a:rPr lang="fr-FR" sz="2000" b="1"/>
              <a:t>entre les serveurs Web</a:t>
            </a:r>
            <a:endParaRPr lang="en-US" sz="2000"/>
          </a:p>
        </p:txBody>
      </p: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1328738" y="1455738"/>
            <a:ext cx="719137" cy="360362"/>
            <a:chOff x="3937" y="1777"/>
            <a:chExt cx="1440" cy="1800"/>
          </a:xfrm>
        </p:grpSpPr>
        <p:sp>
          <p:nvSpPr>
            <p:cNvPr id="84043" name="Rectangle 75"/>
            <p:cNvSpPr>
              <a:spLocks noChangeArrowheads="1"/>
            </p:cNvSpPr>
            <p:nvPr/>
          </p:nvSpPr>
          <p:spPr bwMode="auto">
            <a:xfrm>
              <a:off x="3937" y="1777"/>
              <a:ext cx="1440" cy="1800"/>
            </a:xfrm>
            <a:prstGeom prst="rect">
              <a:avLst/>
            </a:prstGeom>
            <a:solidFill>
              <a:srgbClr val="00CCFF">
                <a:alpha val="25999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fr-FR" b="1">
                  <a:latin typeface="Times New Roman" pitchFamily="18" charset="0"/>
                </a:rPr>
                <a:t>49.24</a:t>
              </a:r>
              <a:endParaRPr lang="fr-FR" b="1" i="1" u="sng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097" name="AutoShape 76"/>
            <p:cNvSpPr>
              <a:spLocks noChangeArrowheads="1"/>
            </p:cNvSpPr>
            <p:nvPr/>
          </p:nvSpPr>
          <p:spPr bwMode="auto">
            <a:xfrm>
              <a:off x="3937" y="1777"/>
              <a:ext cx="1440" cy="360"/>
            </a:xfrm>
            <a:custGeom>
              <a:avLst/>
              <a:gdLst>
                <a:gd name="T0" fmla="*/ 84 w 21600"/>
                <a:gd name="T1" fmla="*/ 3 h 21600"/>
                <a:gd name="T2" fmla="*/ 48 w 21600"/>
                <a:gd name="T3" fmla="*/ 6 h 21600"/>
                <a:gd name="T4" fmla="*/ 12 w 21600"/>
                <a:gd name="T5" fmla="*/ 3 h 21600"/>
                <a:gd name="T6" fmla="*/ 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CCFF">
                <a:alpha val="25882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/>
            </a:p>
          </p:txBody>
        </p:sp>
      </p:grpSp>
      <p:grpSp>
        <p:nvGrpSpPr>
          <p:cNvPr id="3" name="Group 77"/>
          <p:cNvGrpSpPr>
            <a:grpSpLocks/>
          </p:cNvGrpSpPr>
          <p:nvPr/>
        </p:nvGrpSpPr>
        <p:grpSpPr bwMode="auto">
          <a:xfrm>
            <a:off x="6448425" y="1455738"/>
            <a:ext cx="719138" cy="360362"/>
            <a:chOff x="3937" y="1777"/>
            <a:chExt cx="1440" cy="1800"/>
          </a:xfrm>
        </p:grpSpPr>
        <p:sp>
          <p:nvSpPr>
            <p:cNvPr id="84046" name="Rectangle 78"/>
            <p:cNvSpPr>
              <a:spLocks noChangeArrowheads="1"/>
            </p:cNvSpPr>
            <p:nvPr/>
          </p:nvSpPr>
          <p:spPr bwMode="auto">
            <a:xfrm>
              <a:off x="3937" y="1777"/>
              <a:ext cx="1440" cy="1800"/>
            </a:xfrm>
            <a:prstGeom prst="rect">
              <a:avLst/>
            </a:prstGeom>
            <a:solidFill>
              <a:srgbClr val="00CCFF">
                <a:alpha val="25999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fr-FR" b="1">
                  <a:latin typeface="Times New Roman" pitchFamily="18" charset="0"/>
                </a:rPr>
                <a:t>27.06</a:t>
              </a:r>
              <a:endParaRPr lang="fr-FR" b="1" i="1" u="sng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095" name="AutoShape 79"/>
            <p:cNvSpPr>
              <a:spLocks noChangeArrowheads="1"/>
            </p:cNvSpPr>
            <p:nvPr/>
          </p:nvSpPr>
          <p:spPr bwMode="auto">
            <a:xfrm>
              <a:off x="3937" y="1777"/>
              <a:ext cx="1440" cy="360"/>
            </a:xfrm>
            <a:custGeom>
              <a:avLst/>
              <a:gdLst>
                <a:gd name="T0" fmla="*/ 84 w 21600"/>
                <a:gd name="T1" fmla="*/ 3 h 21600"/>
                <a:gd name="T2" fmla="*/ 48 w 21600"/>
                <a:gd name="T3" fmla="*/ 6 h 21600"/>
                <a:gd name="T4" fmla="*/ 12 w 21600"/>
                <a:gd name="T5" fmla="*/ 3 h 21600"/>
                <a:gd name="T6" fmla="*/ 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CCFF">
                <a:alpha val="25882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/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3844925" y="1455738"/>
            <a:ext cx="719138" cy="360362"/>
            <a:chOff x="3937" y="1777"/>
            <a:chExt cx="1440" cy="1800"/>
          </a:xfrm>
        </p:grpSpPr>
        <p:sp>
          <p:nvSpPr>
            <p:cNvPr id="84049" name="Rectangle 81"/>
            <p:cNvSpPr>
              <a:spLocks noChangeArrowheads="1"/>
            </p:cNvSpPr>
            <p:nvPr/>
          </p:nvSpPr>
          <p:spPr bwMode="auto">
            <a:xfrm>
              <a:off x="3937" y="1777"/>
              <a:ext cx="1440" cy="1800"/>
            </a:xfrm>
            <a:prstGeom prst="rect">
              <a:avLst/>
            </a:prstGeom>
            <a:solidFill>
              <a:srgbClr val="00CCFF">
                <a:alpha val="25999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fr-FR" b="1">
                  <a:latin typeface="Times New Roman" pitchFamily="18" charset="0"/>
                </a:rPr>
                <a:t>80.76</a:t>
              </a:r>
              <a:endParaRPr lang="fr-FR" b="1" i="1" u="sng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093" name="AutoShape 82"/>
            <p:cNvSpPr>
              <a:spLocks noChangeArrowheads="1"/>
            </p:cNvSpPr>
            <p:nvPr/>
          </p:nvSpPr>
          <p:spPr bwMode="auto">
            <a:xfrm>
              <a:off x="3937" y="1777"/>
              <a:ext cx="1440" cy="360"/>
            </a:xfrm>
            <a:custGeom>
              <a:avLst/>
              <a:gdLst>
                <a:gd name="T0" fmla="*/ 84 w 21600"/>
                <a:gd name="T1" fmla="*/ 3 h 21600"/>
                <a:gd name="T2" fmla="*/ 48 w 21600"/>
                <a:gd name="T3" fmla="*/ 6 h 21600"/>
                <a:gd name="T4" fmla="*/ 12 w 21600"/>
                <a:gd name="T5" fmla="*/ 3 h 21600"/>
                <a:gd name="T6" fmla="*/ 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CCFF">
                <a:alpha val="25882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/>
            </a:p>
          </p:txBody>
        </p:sp>
      </p:grpSp>
      <p:graphicFrame>
        <p:nvGraphicFramePr>
          <p:cNvPr id="84051" name="Object 83"/>
          <p:cNvGraphicFramePr>
            <a:graphicFrameLocks noChangeAspect="1"/>
          </p:cNvGraphicFramePr>
          <p:nvPr/>
        </p:nvGraphicFramePr>
        <p:xfrm>
          <a:off x="7724775" y="4579938"/>
          <a:ext cx="387350" cy="428625"/>
        </p:xfrm>
        <a:graphic>
          <a:graphicData uri="http://schemas.openxmlformats.org/presentationml/2006/ole">
            <p:oleObj spid="_x0000_s2050" r:id="rId4" imgW="1866900" imgH="4013200" progId="">
              <p:embed/>
            </p:oleObj>
          </a:graphicData>
        </a:graphic>
      </p:graphicFrame>
      <p:graphicFrame>
        <p:nvGraphicFramePr>
          <p:cNvPr id="84052" name="Object 84"/>
          <p:cNvGraphicFramePr>
            <a:graphicFrameLocks noChangeAspect="1"/>
          </p:cNvGraphicFramePr>
          <p:nvPr/>
        </p:nvGraphicFramePr>
        <p:xfrm>
          <a:off x="7724775" y="5732463"/>
          <a:ext cx="387350" cy="428625"/>
        </p:xfrm>
        <a:graphic>
          <a:graphicData uri="http://schemas.openxmlformats.org/presentationml/2006/ole">
            <p:oleObj spid="_x0000_s2051" r:id="rId5" imgW="1866900" imgH="4013200" progId="">
              <p:embed/>
            </p:oleObj>
          </a:graphicData>
        </a:graphic>
      </p:graphicFrame>
      <p:graphicFrame>
        <p:nvGraphicFramePr>
          <p:cNvPr id="84053" name="Object 85"/>
          <p:cNvGraphicFramePr>
            <a:graphicFrameLocks noChangeAspect="1"/>
          </p:cNvGraphicFramePr>
          <p:nvPr/>
        </p:nvGraphicFramePr>
        <p:xfrm>
          <a:off x="6500813" y="4508500"/>
          <a:ext cx="387350" cy="428625"/>
        </p:xfrm>
        <a:graphic>
          <a:graphicData uri="http://schemas.openxmlformats.org/presentationml/2006/ole">
            <p:oleObj spid="_x0000_s2052" r:id="rId6" imgW="1866900" imgH="4013200" progId="">
              <p:embed/>
            </p:oleObj>
          </a:graphicData>
        </a:graphic>
      </p:graphicFrame>
      <p:sp>
        <p:nvSpPr>
          <p:cNvPr id="84054" name="AutoShape 86"/>
          <p:cNvSpPr>
            <a:spLocks noChangeArrowheads="1"/>
          </p:cNvSpPr>
          <p:nvPr/>
        </p:nvSpPr>
        <p:spPr bwMode="auto">
          <a:xfrm>
            <a:off x="6643688" y="3860800"/>
            <a:ext cx="1439862" cy="792163"/>
          </a:xfrm>
          <a:prstGeom prst="wedgeEllipseCallout">
            <a:avLst>
              <a:gd name="adj1" fmla="val -5898"/>
              <a:gd name="adj2" fmla="val 11894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fr-FR"/>
              <a:t>Création des LIA</a:t>
            </a:r>
            <a:endParaRPr lang="en-US"/>
          </a:p>
        </p:txBody>
      </p:sp>
      <p:grpSp>
        <p:nvGrpSpPr>
          <p:cNvPr id="5" name="Group 88"/>
          <p:cNvGrpSpPr>
            <a:grpSpLocks/>
          </p:cNvGrpSpPr>
          <p:nvPr/>
        </p:nvGrpSpPr>
        <p:grpSpPr bwMode="auto">
          <a:xfrm>
            <a:off x="1236663" y="1838325"/>
            <a:ext cx="936625" cy="793750"/>
            <a:chOff x="470" y="705"/>
            <a:chExt cx="590" cy="500"/>
          </a:xfrm>
        </p:grpSpPr>
        <p:pic>
          <p:nvPicPr>
            <p:cNvPr id="2090" name="Picture 89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1" y="705"/>
              <a:ext cx="49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91" name="Rectangle 90"/>
            <p:cNvSpPr>
              <a:spLocks noChangeArrowheads="1"/>
            </p:cNvSpPr>
            <p:nvPr/>
          </p:nvSpPr>
          <p:spPr bwMode="auto">
            <a:xfrm>
              <a:off x="470" y="978"/>
              <a:ext cx="590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fr-FR"/>
                <a:t>Serveur 1</a:t>
              </a:r>
              <a:endParaRPr lang="en-US"/>
            </a:p>
          </p:txBody>
        </p:sp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3787775" y="1836738"/>
            <a:ext cx="936625" cy="793750"/>
            <a:chOff x="1960" y="704"/>
            <a:chExt cx="590" cy="500"/>
          </a:xfrm>
        </p:grpSpPr>
        <p:pic>
          <p:nvPicPr>
            <p:cNvPr id="2088" name="Picture 9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041" y="704"/>
              <a:ext cx="49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9" name="Rectangle 93"/>
            <p:cNvSpPr>
              <a:spLocks noChangeArrowheads="1"/>
            </p:cNvSpPr>
            <p:nvPr/>
          </p:nvSpPr>
          <p:spPr bwMode="auto">
            <a:xfrm>
              <a:off x="1960" y="977"/>
              <a:ext cx="590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fr-FR"/>
                <a:t>Serveur 2</a:t>
              </a:r>
              <a:endParaRPr lang="en-US"/>
            </a:p>
          </p:txBody>
        </p:sp>
      </p:grpSp>
      <p:grpSp>
        <p:nvGrpSpPr>
          <p:cNvPr id="7" name="Group 94"/>
          <p:cNvGrpSpPr>
            <a:grpSpLocks/>
          </p:cNvGrpSpPr>
          <p:nvPr/>
        </p:nvGrpSpPr>
        <p:grpSpPr bwMode="auto">
          <a:xfrm>
            <a:off x="6410325" y="1835150"/>
            <a:ext cx="936625" cy="793750"/>
            <a:chOff x="3434" y="703"/>
            <a:chExt cx="590" cy="500"/>
          </a:xfrm>
        </p:grpSpPr>
        <p:pic>
          <p:nvPicPr>
            <p:cNvPr id="2086" name="Picture 9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15" y="703"/>
              <a:ext cx="49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7" name="Rectangle 96"/>
            <p:cNvSpPr>
              <a:spLocks noChangeArrowheads="1"/>
            </p:cNvSpPr>
            <p:nvPr/>
          </p:nvSpPr>
          <p:spPr bwMode="auto">
            <a:xfrm>
              <a:off x="3434" y="976"/>
              <a:ext cx="590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fr-FR"/>
                <a:t>Serveur 3</a:t>
              </a:r>
              <a:endParaRPr lang="en-US"/>
            </a:p>
          </p:txBody>
        </p:sp>
      </p:grpSp>
      <p:pic>
        <p:nvPicPr>
          <p:cNvPr id="84065" name="Picture 9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67425" y="5156200"/>
            <a:ext cx="957263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98"/>
          <p:cNvGrpSpPr>
            <a:grpSpLocks/>
          </p:cNvGrpSpPr>
          <p:nvPr/>
        </p:nvGrpSpPr>
        <p:grpSpPr bwMode="auto">
          <a:xfrm>
            <a:off x="211138" y="6019800"/>
            <a:ext cx="1346200" cy="649288"/>
            <a:chOff x="370" y="3339"/>
            <a:chExt cx="848" cy="409"/>
          </a:xfrm>
        </p:grpSpPr>
        <p:pic>
          <p:nvPicPr>
            <p:cNvPr id="2084" name="Picture 99" descr="new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0" y="3339"/>
              <a:ext cx="327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5" name="Rectangle 100"/>
            <p:cNvSpPr>
              <a:spLocks noChangeArrowheads="1"/>
            </p:cNvSpPr>
            <p:nvPr/>
          </p:nvSpPr>
          <p:spPr bwMode="auto">
            <a:xfrm>
              <a:off x="370" y="3648"/>
              <a:ext cx="848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ctr" rtl="1">
                <a:lnSpc>
                  <a:spcPct val="90000"/>
                </a:lnSpc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None/>
              </a:pPr>
              <a:r>
                <a:rPr lang="fr-FR"/>
                <a:t>Client</a:t>
              </a:r>
            </a:p>
          </p:txBody>
        </p:sp>
      </p:grpSp>
      <p:graphicFrame>
        <p:nvGraphicFramePr>
          <p:cNvPr id="84069" name="Object 101"/>
          <p:cNvGraphicFramePr>
            <a:graphicFrameLocks noChangeAspect="1"/>
          </p:cNvGraphicFramePr>
          <p:nvPr/>
        </p:nvGraphicFramePr>
        <p:xfrm>
          <a:off x="7004050" y="5227638"/>
          <a:ext cx="406400" cy="541337"/>
        </p:xfrm>
        <a:graphic>
          <a:graphicData uri="http://schemas.openxmlformats.org/presentationml/2006/ole">
            <p:oleObj spid="_x0000_s2053" name="صورة نقطية" r:id="rId10" imgW="514422" imgH="685714" progId="PBrush">
              <p:embed/>
            </p:oleObj>
          </a:graphicData>
        </a:graphic>
      </p:graphicFrame>
      <p:sp>
        <p:nvSpPr>
          <p:cNvPr id="84070" name="Text Box 102"/>
          <p:cNvSpPr txBox="1">
            <a:spLocks noChangeArrowheads="1"/>
          </p:cNvSpPr>
          <p:nvPr/>
        </p:nvSpPr>
        <p:spPr bwMode="auto">
          <a:xfrm>
            <a:off x="5780088" y="5789613"/>
            <a:ext cx="2089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>
              <a:spcBef>
                <a:spcPct val="50000"/>
              </a:spcBef>
            </a:pPr>
            <a:r>
              <a:rPr lang="fr-FR"/>
              <a:t>Dispatcher SMA</a:t>
            </a:r>
            <a:endParaRPr lang="en-US"/>
          </a:p>
        </p:txBody>
      </p:sp>
      <p:sp>
        <p:nvSpPr>
          <p:cNvPr id="84071" name="Line 103"/>
          <p:cNvSpPr>
            <a:spLocks noChangeShapeType="1"/>
          </p:cNvSpPr>
          <p:nvPr/>
        </p:nvSpPr>
        <p:spPr bwMode="auto">
          <a:xfrm flipV="1">
            <a:off x="7421563" y="4799013"/>
            <a:ext cx="360362" cy="43180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arrow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84072" name="Line 104"/>
          <p:cNvSpPr>
            <a:spLocks noChangeShapeType="1"/>
          </p:cNvSpPr>
          <p:nvPr/>
        </p:nvSpPr>
        <p:spPr bwMode="auto">
          <a:xfrm>
            <a:off x="7435850" y="5803900"/>
            <a:ext cx="431800" cy="21590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arrow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84073" name="Line 105"/>
          <p:cNvSpPr>
            <a:spLocks noChangeShapeType="1"/>
          </p:cNvSpPr>
          <p:nvPr/>
        </p:nvSpPr>
        <p:spPr bwMode="auto">
          <a:xfrm flipH="1" flipV="1">
            <a:off x="6859588" y="4868863"/>
            <a:ext cx="146050" cy="360362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arrow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84074" name="Text Box 106"/>
          <p:cNvSpPr txBox="1">
            <a:spLocks noChangeArrowheads="1"/>
          </p:cNvSpPr>
          <p:nvPr/>
        </p:nvSpPr>
        <p:spPr bwMode="auto">
          <a:xfrm>
            <a:off x="7723188" y="609282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>
              <a:spcBef>
                <a:spcPct val="50000"/>
              </a:spcBef>
            </a:pPr>
            <a:r>
              <a:rPr lang="fr-FR"/>
              <a:t>LIA</a:t>
            </a:r>
            <a:endParaRPr lang="en-US"/>
          </a:p>
        </p:txBody>
      </p:sp>
      <p:sp>
        <p:nvSpPr>
          <p:cNvPr id="84075" name="Text Box 107"/>
          <p:cNvSpPr txBox="1">
            <a:spLocks noChangeArrowheads="1"/>
          </p:cNvSpPr>
          <p:nvPr/>
        </p:nvSpPr>
        <p:spPr bwMode="auto">
          <a:xfrm>
            <a:off x="7739063" y="49434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>
              <a:spcBef>
                <a:spcPct val="50000"/>
              </a:spcBef>
            </a:pPr>
            <a:r>
              <a:rPr lang="fr-FR"/>
              <a:t>LIA</a:t>
            </a:r>
            <a:endParaRPr lang="en-US"/>
          </a:p>
        </p:txBody>
      </p:sp>
      <p:sp>
        <p:nvSpPr>
          <p:cNvPr id="84076" name="Text Box 108"/>
          <p:cNvSpPr txBox="1">
            <a:spLocks noChangeArrowheads="1"/>
          </p:cNvSpPr>
          <p:nvPr/>
        </p:nvSpPr>
        <p:spPr bwMode="auto">
          <a:xfrm>
            <a:off x="6499225" y="486886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1">
              <a:spcBef>
                <a:spcPct val="50000"/>
              </a:spcBef>
            </a:pPr>
            <a:r>
              <a:rPr lang="fr-FR"/>
              <a:t>LIA</a:t>
            </a:r>
            <a:endParaRPr lang="en-US"/>
          </a:p>
        </p:txBody>
      </p:sp>
      <p:sp>
        <p:nvSpPr>
          <p:cNvPr id="84077" name="AutoShape 109"/>
          <p:cNvSpPr>
            <a:spLocks noChangeArrowheads="1"/>
          </p:cNvSpPr>
          <p:nvPr/>
        </p:nvSpPr>
        <p:spPr bwMode="auto">
          <a:xfrm>
            <a:off x="3259138" y="4219575"/>
            <a:ext cx="2449512" cy="865188"/>
          </a:xfrm>
          <a:prstGeom prst="wedgeEllipseCallout">
            <a:avLst>
              <a:gd name="adj1" fmla="val 101912"/>
              <a:gd name="adj2" fmla="val 698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fr-FR"/>
              <a:t>Déclenchement des LIA</a:t>
            </a:r>
            <a:endParaRPr lang="en-US"/>
          </a:p>
        </p:txBody>
      </p:sp>
      <p:sp>
        <p:nvSpPr>
          <p:cNvPr id="84078" name="Line 110"/>
          <p:cNvSpPr>
            <a:spLocks noChangeShapeType="1"/>
          </p:cNvSpPr>
          <p:nvPr/>
        </p:nvSpPr>
        <p:spPr bwMode="auto">
          <a:xfrm flipH="1" flipV="1">
            <a:off x="6788150" y="2635250"/>
            <a:ext cx="215900" cy="2592388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stealth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84079" name="AutoShape 111"/>
          <p:cNvSpPr>
            <a:spLocks noChangeArrowheads="1"/>
          </p:cNvSpPr>
          <p:nvPr/>
        </p:nvSpPr>
        <p:spPr bwMode="auto">
          <a:xfrm>
            <a:off x="2136775" y="2851150"/>
            <a:ext cx="1584325" cy="792163"/>
          </a:xfrm>
          <a:prstGeom prst="wedgeEllipseCallout">
            <a:avLst>
              <a:gd name="adj1" fmla="val -52907"/>
              <a:gd name="adj2" fmla="val -67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fr-FR"/>
              <a:t>Calculer la charge</a:t>
            </a:r>
            <a:endParaRPr lang="en-US"/>
          </a:p>
        </p:txBody>
      </p:sp>
      <p:sp>
        <p:nvSpPr>
          <p:cNvPr id="84080" name="Line 112"/>
          <p:cNvSpPr>
            <a:spLocks noChangeShapeType="1"/>
          </p:cNvSpPr>
          <p:nvPr/>
        </p:nvSpPr>
        <p:spPr bwMode="auto">
          <a:xfrm flipV="1">
            <a:off x="1101725" y="5762625"/>
            <a:ext cx="4968875" cy="431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stealth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84081" name="Rectangle 113"/>
          <p:cNvSpPr>
            <a:spLocks noChangeArrowheads="1"/>
          </p:cNvSpPr>
          <p:nvPr/>
        </p:nvSpPr>
        <p:spPr bwMode="auto">
          <a:xfrm>
            <a:off x="2217738" y="5588000"/>
            <a:ext cx="2089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fr-FR"/>
              <a:t>Demmande de connexion</a:t>
            </a:r>
            <a:endParaRPr lang="en-US"/>
          </a:p>
        </p:txBody>
      </p:sp>
      <p:sp>
        <p:nvSpPr>
          <p:cNvPr id="84082" name="Line 114"/>
          <p:cNvSpPr>
            <a:spLocks noChangeShapeType="1"/>
          </p:cNvSpPr>
          <p:nvPr/>
        </p:nvSpPr>
        <p:spPr bwMode="auto">
          <a:xfrm flipH="1">
            <a:off x="1171575" y="2635250"/>
            <a:ext cx="5472113" cy="3457575"/>
          </a:xfrm>
          <a:prstGeom prst="line">
            <a:avLst/>
          </a:prstGeom>
          <a:noFill/>
          <a:ln w="38100">
            <a:solidFill>
              <a:srgbClr val="00CC00"/>
            </a:solidFill>
            <a:prstDash val="sysDot"/>
            <a:round/>
            <a:headEnd type="stealth" w="lg" len="lg"/>
            <a:tailEnd type="stealth" w="lg" len="lg"/>
          </a:ln>
        </p:spPr>
        <p:txBody>
          <a:bodyPr/>
          <a:lstStyle/>
          <a:p>
            <a:endParaRPr lang="fr-FR"/>
          </a:p>
        </p:txBody>
      </p:sp>
      <p:sp>
        <p:nvSpPr>
          <p:cNvPr id="84083" name="AutoShape 115"/>
          <p:cNvSpPr>
            <a:spLocks noChangeArrowheads="1"/>
          </p:cNvSpPr>
          <p:nvPr/>
        </p:nvSpPr>
        <p:spPr bwMode="auto">
          <a:xfrm>
            <a:off x="3116263" y="3211513"/>
            <a:ext cx="2592387" cy="1439862"/>
          </a:xfrm>
          <a:prstGeom prst="cloudCallout">
            <a:avLst>
              <a:gd name="adj1" fmla="val 71125"/>
              <a:gd name="adj2" fmla="val -8363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fr-FR"/>
              <a:t>Salut</a:t>
            </a:r>
            <a:r>
              <a:rPr lang="ar-SA"/>
              <a:t>!</a:t>
            </a:r>
          </a:p>
          <a:p>
            <a:pPr algn="ctr">
              <a:buFont typeface="Wingdings" pitchFamily="2" charset="2"/>
              <a:buNone/>
            </a:pPr>
            <a:r>
              <a:rPr lang="en-US"/>
              <a:t>Je suis</a:t>
            </a:r>
            <a:r>
              <a:rPr lang="fr-FR"/>
              <a:t> le bon serveur</a:t>
            </a:r>
          </a:p>
        </p:txBody>
      </p:sp>
      <p:grpSp>
        <p:nvGrpSpPr>
          <p:cNvPr id="9" name="Group 116"/>
          <p:cNvGrpSpPr>
            <a:grpSpLocks/>
          </p:cNvGrpSpPr>
          <p:nvPr/>
        </p:nvGrpSpPr>
        <p:grpSpPr bwMode="auto">
          <a:xfrm>
            <a:off x="6372225" y="4292600"/>
            <a:ext cx="719138" cy="360363"/>
            <a:chOff x="3937" y="1777"/>
            <a:chExt cx="1440" cy="1800"/>
          </a:xfrm>
        </p:grpSpPr>
        <p:sp>
          <p:nvSpPr>
            <p:cNvPr id="84085" name="Rectangle 117"/>
            <p:cNvSpPr>
              <a:spLocks noChangeArrowheads="1"/>
            </p:cNvSpPr>
            <p:nvPr/>
          </p:nvSpPr>
          <p:spPr bwMode="auto">
            <a:xfrm>
              <a:off x="3937" y="1777"/>
              <a:ext cx="1440" cy="1800"/>
            </a:xfrm>
            <a:prstGeom prst="rect">
              <a:avLst/>
            </a:prstGeom>
            <a:solidFill>
              <a:srgbClr val="00CCFF">
                <a:alpha val="25999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fr-FR" b="1">
                  <a:solidFill>
                    <a:srgbClr val="FF3300"/>
                  </a:solidFill>
                  <a:latin typeface="Times New Roman" pitchFamily="18" charset="0"/>
                </a:rPr>
                <a:t>27.06</a:t>
              </a:r>
              <a:endParaRPr lang="fr-FR" b="1" i="1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083" name="AutoShape 118"/>
            <p:cNvSpPr>
              <a:spLocks noChangeArrowheads="1"/>
            </p:cNvSpPr>
            <p:nvPr/>
          </p:nvSpPr>
          <p:spPr bwMode="auto">
            <a:xfrm>
              <a:off x="3937" y="1777"/>
              <a:ext cx="1440" cy="360"/>
            </a:xfrm>
            <a:custGeom>
              <a:avLst/>
              <a:gdLst>
                <a:gd name="T0" fmla="*/ 84 w 21600"/>
                <a:gd name="T1" fmla="*/ 3 h 21600"/>
                <a:gd name="T2" fmla="*/ 48 w 21600"/>
                <a:gd name="T3" fmla="*/ 6 h 21600"/>
                <a:gd name="T4" fmla="*/ 12 w 21600"/>
                <a:gd name="T5" fmla="*/ 3 h 21600"/>
                <a:gd name="T6" fmla="*/ 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CCFF">
                <a:alpha val="25882"/>
              </a:srgb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fr-FR"/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4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4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4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4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4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4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4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4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4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4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4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4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4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4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4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4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4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5578E-6 C -0.0302 -0.00255 -0.06041 -0.0044 -0.07552 -0.01434 C -0.09062 -0.02359 -0.08732 -0.03863 -0.09045 -0.05782 C -0.0934 -0.07725 -0.10052 -0.10685 -0.0934 -0.13113 C -0.08628 -0.15518 -0.06701 -0.18756 -0.04739 -0.20236 C -0.02795 -0.21716 0.00973 -0.20653 0.02379 -0.21994 C 0.03785 -0.23382 0.03733 -0.25879 0.03698 -0.28307 " pathEditMode="relative" rAng="0" ptsTypes="aaaaaaA">
                                      <p:cBhvr>
                                        <p:cTn id="115" dur="2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-142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4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27475E-6 C 0.01666 -0.04417 0.03368 -0.08811 0.0335 -0.12072 C 0.03333 -0.15333 0.01423 -0.17692 -0.00156 -0.19657 C -0.01719 -0.21646 -0.03351 -0.22918 -0.06111 -0.2389 C -0.08854 -0.24838 -0.12761 -0.25046 -0.16719 -0.25347 C -0.20677 -0.2567 -0.25886 -0.25115 -0.29792 -0.25786 C -0.33698 -0.26457 -0.38403 -0.28769 -0.40122 -0.29347 " pathEditMode="relative" rAng="0" ptsTypes="aaaaaaA">
                                      <p:cBhvr>
                                        <p:cTn id="124" dur="2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" y="-14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9.71323E-7 C -0.01077 0.02845 -0.02136 0.05666 -0.08629 0.07285 C -0.15122 0.08904 -0.30347 0.12997 -0.38906 0.09736 C -0.47448 0.06476 -0.55191 -0.02775 -0.59965 -0.12118 C -0.6474 -0.21438 -0.66129 -0.33881 -0.67483 -0.46276 " pathEditMode="relative" rAng="0" ptsTypes="aaaaA">
                                      <p:cBhvr>
                                        <p:cTn id="126" dur="2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" y="-16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8" dur="500"/>
                                        <p:tgtEl>
                                          <p:spTgt spid="84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84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4" dur="500"/>
                                        <p:tgtEl>
                                          <p:spTgt spid="84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7" dur="500"/>
                                        <p:tgtEl>
                                          <p:spTgt spid="84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0" dur="500"/>
                                        <p:tgtEl>
                                          <p:spTgt spid="84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3" dur="500"/>
                                        <p:tgtEl>
                                          <p:spTgt spid="84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84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1" dur="500"/>
                                        <p:tgtEl>
                                          <p:spTgt spid="84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8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98 -0.28307 C -0.0092 -0.25209 -0.05504 -0.22086 -0.07604 -0.18363 C -0.09722 -0.1464 -0.1059 -0.09505 -0.08976 -0.05921 C -0.07344 -0.02359 -0.02587 0.00393 0.0217 0.03168 " pathEditMode="relative" rAng="0" ptsTypes="aaaA">
                                      <p:cBhvr>
                                        <p:cTn id="174" dur="2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15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121 -0.29347 C -0.33003 -0.27127 -0.25885 -0.24907 -0.19653 -0.23612 C -0.1342 -0.22316 -0.07066 -0.23843 -0.02726 -0.21553 C 0.01615 -0.19264 0.06094 -0.13829 0.06354 -0.09874 C 0.06615 -0.0592 0.00035 0.00186 -0.01198 0.02198 " pathEditMode="relative" rAng="0" ptsTypes="aaaaA">
                                      <p:cBhvr>
                                        <p:cTn id="176" dur="2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7483 -0.46277 C -0.68524 -0.39131 -0.69549 -0.31984 -0.6717 -0.23959 C -0.64792 -0.15934 -0.58889 -0.0414 -0.53177 0.01873 C -0.47465 0.07886 -0.40642 0.10893 -0.32882 0.12118 C -0.25104 0.13344 -0.11979 0.11355 -0.06545 0.09251 C -0.01111 0.07146 -0.01267 0.01064 -0.00243 -0.00578 " pathEditMode="relative" ptsTypes="aaaaaA">
                                      <p:cBhvr>
                                        <p:cTn id="178" dur="2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1.25809E-6 C -0.021 0.06267 -0.04114 0.12558 -0.04201 0.2012 C -0.04253 0.2766 -0.0335 0.37835 -0.00555 0.45282 C 0.02257 0.52729 0.08125 0.60014 0.12605 0.64824 C 0.17101 0.69635 0.17848 0.72711 0.26355 0.74168 C 0.34879 0.75601 0.56702 0.7648 0.63716 0.73543 C 0.70747 0.70652 0.69566 0.63668 0.68403 0.56707 " pathEditMode="relative" rAng="0" ptsTypes="aaaaaaA">
                                      <p:cBhvr>
                                        <p:cTn id="18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382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5236E-6 C -0.03247 0.02359 -0.06476 0.04833 -0.07934 0.07539 C -0.09393 0.10199 -0.11042 0.13367 -0.08698 0.1598 C -0.06337 0.18547 0.01493 0.21947 0.06337 0.22988 C 0.11163 0.24029 0.14462 0.2197 0.20278 0.22178 C 0.26094 0.22363 0.36354 0.22086 0.41337 0.2419 C 0.46285 0.26295 0.50139 0.31892 0.50035 0.34829 C 0.5 0.37789 0.4559 0.39824 0.4118 0.41952 " pathEditMode="relative" rAng="0" ptsTypes="aaaaaaaA">
                                      <p:cBhvr>
                                        <p:cTn id="18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21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2082 C -0.02309 0.04001 -0.04601 0.05944 -0.06007 0.08534 C -0.07413 0.11124 -0.0776 0.13159 -0.08455 0.17623 C -0.09149 0.22086 -0.11441 0.31337 -0.10156 0.35361 C -0.08871 0.39385 -0.04826 0.40588 -0.00764 0.41836 " pathEditMode="relative" rAng="0" ptsTypes="aaaaA">
                                      <p:cBhvr>
                                        <p:cTn id="18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199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6" dur="500"/>
                                        <p:tgtEl>
                                          <p:spTgt spid="84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9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79186E-6 C 0.00521 0.01943 0.01042 0.03931 -0.02917 0.0555 C -0.06875 0.07169 -0.16545 0.09436 -0.23698 0.09621 C -0.30851 0.09829 -0.40538 0.09574 -0.45851 0.06776 C -0.51163 0.03978 -0.52917 -0.02891 -0.55538 -0.07169 C -0.5816 -0.11448 -0.59896 -0.14316 -0.61545 -0.18848 C -0.63194 -0.23381 -0.64514 -0.29903 -0.65382 -0.34413 C -0.6625 -0.38922 -0.6651 -0.42415 -0.66771 -0.45907 " pathEditMode="relative" ptsTypes="aaaaaaaA">
                                      <p:cBhvr>
                                        <p:cTn id="209" dur="2000" fill="hold"/>
                                        <p:tgtEl>
                                          <p:spTgt spid="84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55042E-7 C -0.04618 -0.01319 -0.09236 -0.02614 -0.11076 -0.04926 C -0.12917 -0.07239 -0.12049 -0.11263 -0.11076 -0.13923 C -0.10104 -0.16582 -0.07465 -0.19751 -0.05243 -0.20907 C -0.03021 -0.22063 0.00764 -0.19751 0.02309 -0.20907 C 0.03854 -0.22063 0.03924 -0.24977 0.03993 -0.27868 " pathEditMode="relative" ptsTypes="aaaaaA">
                                      <p:cBhvr>
                                        <p:cTn id="211" dur="2000" fill="hold"/>
                                        <p:tgtEl>
                                          <p:spTgt spid="84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1457 C 0.0276 -0.03908 0.05833 -0.0636 0.05989 -0.09667 C 0.06146 -0.12974 0.03559 -0.18917 0.00607 -0.21346 C -0.02344 -0.23774 -0.06858 -0.23543 -0.11702 -0.24213 C -0.16545 -0.24884 -0.23733 -0.24583 -0.28472 -0.25439 C -0.33212 -0.26295 -0.36684 -0.27821 -0.40156 -0.29324 " pathEditMode="relative" rAng="0" ptsTypes="aaaaaA">
                                      <p:cBhvr>
                                        <p:cTn id="213" dur="2000" fill="hold"/>
                                        <p:tgtEl>
                                          <p:spTgt spid="84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84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84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84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84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84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84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84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84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6" presetClass="entr" presetSubtype="26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2" dur="500"/>
                                        <p:tgtEl>
                                          <p:spTgt spid="8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00"/>
                            </p:stCondLst>
                            <p:childTnLst>
                              <p:par>
                                <p:cTn id="234" presetID="16" presetClass="entr" presetSubtype="26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6" dur="500"/>
                                        <p:tgtEl>
                                          <p:spTgt spid="8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0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000"/>
                            </p:stCondLst>
                            <p:childTnLst>
                              <p:par>
                                <p:cTn id="25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5" dur="500"/>
                                        <p:tgtEl>
                                          <p:spTgt spid="84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8" dur="500"/>
                                        <p:tgtEl>
                                          <p:spTgt spid="84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61" dur="500"/>
                                        <p:tgtEl>
                                          <p:spTgt spid="84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3" grpId="0"/>
      <p:bldP spid="84054" grpId="0" animBg="1"/>
      <p:bldP spid="84054" grpId="1" animBg="1"/>
      <p:bldP spid="84070" grpId="0"/>
      <p:bldP spid="84070" grpId="1"/>
      <p:bldP spid="84071" grpId="0" animBg="1"/>
      <p:bldP spid="84071" grpId="1" animBg="1"/>
      <p:bldP spid="84072" grpId="0" animBg="1"/>
      <p:bldP spid="84072" grpId="1" animBg="1"/>
      <p:bldP spid="84073" grpId="0" animBg="1"/>
      <p:bldP spid="84073" grpId="1" animBg="1"/>
      <p:bldP spid="84074" grpId="0"/>
      <p:bldP spid="84074" grpId="1"/>
      <p:bldP spid="84075" grpId="0"/>
      <p:bldP spid="84075" grpId="1"/>
      <p:bldP spid="84076" grpId="0"/>
      <p:bldP spid="84076" grpId="1"/>
      <p:bldP spid="84077" grpId="0" animBg="1"/>
      <p:bldP spid="84078" grpId="0" animBg="1"/>
      <p:bldP spid="84078" grpId="1" animBg="1"/>
      <p:bldP spid="84079" grpId="0" animBg="1"/>
      <p:bldP spid="84079" grpId="1" animBg="1"/>
      <p:bldP spid="84080" grpId="0" animBg="1"/>
      <p:bldP spid="84080" grpId="1" animBg="1"/>
      <p:bldP spid="84081" grpId="0"/>
      <p:bldP spid="84081" grpId="1"/>
      <p:bldP spid="84082" grpId="0" animBg="1"/>
      <p:bldP spid="8408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茯ƩĲ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49213"/>
            <a:ext cx="11445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12"/>
          <p:cNvSpPr txBox="1">
            <a:spLocks noChangeArrowheads="1"/>
          </p:cNvSpPr>
          <p:nvPr/>
        </p:nvSpPr>
        <p:spPr bwMode="auto">
          <a:xfrm>
            <a:off x="7556500" y="6143644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 dirty="0">
              <a:solidFill>
                <a:srgbClr val="003399"/>
              </a:solidFill>
            </a:endParaRPr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619125" y="1504950"/>
            <a:ext cx="27289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Char char="v"/>
            </a:pPr>
            <a:r>
              <a:rPr lang="fr-FR" sz="2000" b="1">
                <a:solidFill>
                  <a:srgbClr val="FF3300"/>
                </a:solidFill>
              </a:rPr>
              <a:t>Conclusion:</a:t>
            </a:r>
            <a:endParaRPr lang="fr-FR" sz="2000">
              <a:solidFill>
                <a:srgbClr val="FF3300"/>
              </a:solidFill>
            </a:endParaRPr>
          </a:p>
        </p:txBody>
      </p:sp>
      <p:sp>
        <p:nvSpPr>
          <p:cNvPr id="55315" name="Text Box 19"/>
          <p:cNvSpPr txBox="1">
            <a:spLocks noChangeArrowheads="1"/>
          </p:cNvSpPr>
          <p:nvPr/>
        </p:nvSpPr>
        <p:spPr bwMode="auto">
          <a:xfrm>
            <a:off x="712788" y="2346325"/>
            <a:ext cx="7947025" cy="3292475"/>
          </a:xfrm>
          <a:prstGeom prst="rect">
            <a:avLst/>
          </a:prstGeom>
          <a:solidFill>
            <a:srgbClr val="CCFFCC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Low" eaLnBrk="0" hangingPunct="0">
              <a:lnSpc>
                <a:spcPct val="150000"/>
              </a:lnSpc>
            </a:pPr>
            <a:r>
              <a:rPr lang="fr-FR" altLang="zh-CN" sz="2000"/>
              <a:t>L'objectif essentiel de ce projet est de construire une plate-forme informatique pour la répartition de charge entre les serveurs Web, cette plate-forme est basée sur le système agents mobiles, caractérisée par une simplicité d’implémentation; pour ne pas surcharger le système que nous même cherchons à décharger, et une efficacité de traitement; réduit également le temps d’exécution qui est aussi un enjeu d'une grande importance.</a:t>
            </a:r>
          </a:p>
        </p:txBody>
      </p:sp>
      <p:sp>
        <p:nvSpPr>
          <p:cNvPr id="19462" name="Text Box 22"/>
          <p:cNvSpPr txBox="1">
            <a:spLocks noChangeArrowheads="1"/>
          </p:cNvSpPr>
          <p:nvPr/>
        </p:nvSpPr>
        <p:spPr bwMode="auto">
          <a:xfrm>
            <a:off x="1785938" y="100013"/>
            <a:ext cx="4427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2400" b="1"/>
              <a:t>               Conclusion</a:t>
            </a:r>
            <a:endParaRPr lang="en-US" sz="2400" b="1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5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4" grpId="0" build="p"/>
      <p:bldP spid="553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茯ƩĲ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49213"/>
            <a:ext cx="11445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7556500" y="6434138"/>
            <a:ext cx="1225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>
                <a:solidFill>
                  <a:srgbClr val="003399"/>
                </a:solidFill>
              </a:rPr>
              <a:t>Juin 2006</a:t>
            </a:r>
          </a:p>
          <a:p>
            <a:pPr algn="ctr"/>
            <a:endParaRPr lang="fr-FR" sz="1600" b="1">
              <a:solidFill>
                <a:srgbClr val="003399"/>
              </a:solidFill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0" y="0"/>
            <a:ext cx="70929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fr-FR" sz="2000" b="1"/>
              <a:t>L’approche agent mobile pour la répartition de charge </a:t>
            </a:r>
          </a:p>
          <a:p>
            <a:pPr algn="ctr" eaLnBrk="0" hangingPunct="0"/>
            <a:r>
              <a:rPr lang="fr-FR" sz="2000" b="1"/>
              <a:t>entre les serveurs Web</a:t>
            </a:r>
          </a:p>
          <a:p>
            <a:pPr eaLnBrk="0" hangingPunct="0">
              <a:spcBef>
                <a:spcPct val="50000"/>
              </a:spcBef>
            </a:pPr>
            <a:endParaRPr lang="en-US" sz="2000"/>
          </a:p>
        </p:txBody>
      </p:sp>
      <p:sp>
        <p:nvSpPr>
          <p:cNvPr id="51213" name="WordArt 13"/>
          <p:cNvSpPr>
            <a:spLocks noChangeArrowheads="1" noChangeShapeType="1" noTextEdit="1"/>
          </p:cNvSpPr>
          <p:nvPr/>
        </p:nvSpPr>
        <p:spPr bwMode="auto">
          <a:xfrm>
            <a:off x="1187450" y="2133600"/>
            <a:ext cx="7129463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Merci  pour  votre </a:t>
            </a:r>
          </a:p>
        </p:txBody>
      </p:sp>
      <p:sp>
        <p:nvSpPr>
          <p:cNvPr id="51214" name="WordArt 14"/>
          <p:cNvSpPr>
            <a:spLocks noChangeArrowheads="1" noChangeShapeType="1" noTextEdit="1"/>
          </p:cNvSpPr>
          <p:nvPr/>
        </p:nvSpPr>
        <p:spPr bwMode="auto">
          <a:xfrm>
            <a:off x="2627313" y="3586163"/>
            <a:ext cx="3529012" cy="850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attention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3" grpId="0" animBg="1"/>
      <p:bldP spid="512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429500" y="6072188"/>
            <a:ext cx="1236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1643042" y="2571744"/>
            <a:ext cx="60007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  <a:sp3d extrusionH="57150" contourW="12700" prstMaterial="metal">
              <a:extrusionClr>
                <a:schemeClr val="accent6"/>
              </a:extrusionClr>
              <a:contourClr>
                <a:schemeClr val="bg1"/>
              </a:contourClr>
            </a:sp3d>
          </a:bodyPr>
          <a:lstStyle/>
          <a:p>
            <a:pPr marL="742950" indent="-742950">
              <a:defRPr/>
            </a:pPr>
            <a:r>
              <a:rPr lang="fr-FR" sz="4000" dirty="0">
                <a:solidFill>
                  <a:srgbClr val="FF5050"/>
                </a:solidFill>
              </a:rPr>
              <a:t>  </a:t>
            </a:r>
            <a:r>
              <a:rPr lang="fr-FR" sz="4000" dirty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Introduction générale </a:t>
            </a:r>
            <a:r>
              <a:rPr lang="fr-FR" sz="4000" dirty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0" y="-24"/>
            <a:ext cx="6429388" cy="7078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  <a:ln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accent4"/>
                </a:solidFill>
              </a:rPr>
              <a:t>Suivi des</a:t>
            </a:r>
            <a:r>
              <a:rPr lang="fr-FR" sz="2000" dirty="0">
                <a:solidFill>
                  <a:schemeClr val="accent4"/>
                </a:solidFill>
              </a:rPr>
              <a:t> </a:t>
            </a:r>
            <a:r>
              <a:rPr lang="fr-FR" sz="2000" b="1" dirty="0">
                <a:solidFill>
                  <a:schemeClr val="accent4"/>
                </a:solidFill>
              </a:rPr>
              <a:t>personnes</a:t>
            </a:r>
            <a:r>
              <a:rPr lang="fr-FR" sz="2000" dirty="0">
                <a:solidFill>
                  <a:schemeClr val="accent4"/>
                </a:solidFill>
              </a:rPr>
              <a:t> </a:t>
            </a:r>
            <a:r>
              <a:rPr lang="fr-FR" sz="2000" b="1" dirty="0">
                <a:solidFill>
                  <a:schemeClr val="accent4"/>
                </a:solidFill>
              </a:rPr>
              <a:t>handicapées </a:t>
            </a:r>
            <a:r>
              <a:rPr lang="fr-FR" sz="2000" dirty="0">
                <a:solidFill>
                  <a:schemeClr val="accent4"/>
                </a:solidFill>
              </a:rPr>
              <a:t> </a:t>
            </a:r>
            <a:r>
              <a:rPr lang="fr-FR" sz="2000" b="1" dirty="0">
                <a:solidFill>
                  <a:schemeClr val="accent4"/>
                </a:solidFill>
              </a:rPr>
              <a:t>et</a:t>
            </a:r>
            <a:r>
              <a:rPr lang="fr-FR" sz="2000" dirty="0">
                <a:solidFill>
                  <a:schemeClr val="accent4"/>
                </a:solidFill>
              </a:rPr>
              <a:t> </a:t>
            </a:r>
            <a:r>
              <a:rPr lang="fr-FR" sz="2000" b="1" dirty="0">
                <a:solidFill>
                  <a:schemeClr val="accent4"/>
                </a:solidFill>
              </a:rPr>
              <a:t>des</a:t>
            </a:r>
            <a:r>
              <a:rPr lang="fr-FR" sz="2000" dirty="0">
                <a:solidFill>
                  <a:schemeClr val="accent4"/>
                </a:solidFill>
              </a:rPr>
              <a:t> </a:t>
            </a:r>
            <a:r>
              <a:rPr lang="fr-FR" sz="2000" b="1" dirty="0">
                <a:solidFill>
                  <a:schemeClr val="accent4"/>
                </a:solidFill>
              </a:rPr>
              <a:t>catégories</a:t>
            </a:r>
            <a:r>
              <a:rPr lang="fr-FR" sz="2000" dirty="0">
                <a:solidFill>
                  <a:schemeClr val="accent4"/>
                </a:solidFill>
              </a:rPr>
              <a:t> </a:t>
            </a:r>
            <a:r>
              <a:rPr lang="fr-FR" sz="2000" b="1" dirty="0">
                <a:solidFill>
                  <a:schemeClr val="accent4"/>
                </a:solidFill>
              </a:rPr>
              <a:t>démunies </a:t>
            </a:r>
            <a:endParaRPr lang="en-US" sz="2000" dirty="0">
              <a:solidFill>
                <a:schemeClr val="accent4"/>
              </a:solidFill>
            </a:endParaRPr>
          </a:p>
        </p:txBody>
      </p:sp>
      <p:pic>
        <p:nvPicPr>
          <p:cNvPr id="6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14290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55650" y="1052513"/>
            <a:ext cx="695962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dirty="0">
                <a:solidFill>
                  <a:srgbClr val="FF3300"/>
                </a:solidFill>
              </a:rPr>
              <a:t> </a:t>
            </a:r>
            <a:r>
              <a:rPr lang="fr-FR" sz="2400" b="1" dirty="0" smtClean="0">
                <a:solidFill>
                  <a:srgbClr val="FF3300"/>
                </a:solidFill>
              </a:rPr>
              <a:t>Présentation du Service Etat Civil (SEC):</a:t>
            </a:r>
            <a:endParaRPr lang="fr-FR" sz="2400" dirty="0" smtClean="0">
              <a:solidFill>
                <a:srgbClr val="FF33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71472" y="2000240"/>
            <a:ext cx="7920037" cy="1446550"/>
          </a:xfrm>
          <a:prstGeom prst="rect">
            <a:avLst/>
          </a:prstGeom>
          <a:solidFill>
            <a:srgbClr val="CCFFCC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fr-FR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Le S.E.C est un des services qui jouent un rôle très important dans l’A.P.C de M’</a:t>
            </a:r>
            <a:r>
              <a:rPr lang="fr-FR" sz="22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sila</a:t>
            </a:r>
            <a:r>
              <a:rPr lang="fr-FR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vu l’importance des  missions assignées à son niveau sa tache principale est la délivrance des extraits des actes de l’état civil intéressant les membres de la famille :</a:t>
            </a:r>
            <a:endParaRPr lang="fr-FR" sz="2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500938" y="6072206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sp>
        <p:nvSpPr>
          <p:cNvPr id="10" name="Rectangle 133"/>
          <p:cNvSpPr>
            <a:spLocks noChangeArrowheads="1"/>
          </p:cNvSpPr>
          <p:nvPr/>
        </p:nvSpPr>
        <p:spPr bwMode="auto">
          <a:xfrm>
            <a:off x="714348" y="3784604"/>
            <a:ext cx="144462" cy="144462"/>
          </a:xfrm>
          <a:prstGeom prst="rect">
            <a:avLst/>
          </a:prstGeom>
          <a:solidFill>
            <a:srgbClr val="CCFFCC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1" name="Text Box 132"/>
          <p:cNvSpPr txBox="1">
            <a:spLocks noChangeArrowheads="1"/>
          </p:cNvSpPr>
          <p:nvPr/>
        </p:nvSpPr>
        <p:spPr bwMode="auto">
          <a:xfrm>
            <a:off x="857224" y="3571877"/>
            <a:ext cx="742955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fr-FR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Extrait de l’acte de naissance de chacun des enfants quand il y a lieu, extrait des actes de décès  des enfants.</a:t>
            </a:r>
            <a:endParaRPr lang="fr-FR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33"/>
          <p:cNvSpPr>
            <a:spLocks noChangeArrowheads="1"/>
          </p:cNvSpPr>
          <p:nvPr/>
        </p:nvSpPr>
        <p:spPr bwMode="auto">
          <a:xfrm>
            <a:off x="714348" y="4641860"/>
            <a:ext cx="144462" cy="144462"/>
          </a:xfrm>
          <a:prstGeom prst="rect">
            <a:avLst/>
          </a:prstGeom>
          <a:solidFill>
            <a:srgbClr val="CCFFCC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3" name="Text Box 132"/>
          <p:cNvSpPr txBox="1">
            <a:spLocks noChangeArrowheads="1"/>
          </p:cNvSpPr>
          <p:nvPr/>
        </p:nvSpPr>
        <p:spPr bwMode="auto">
          <a:xfrm>
            <a:off x="857224" y="4429133"/>
            <a:ext cx="464347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Extrait de l’acte de mariage des époux.</a:t>
            </a:r>
            <a:endParaRPr lang="fr-FR" sz="24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6203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500166" y="142852"/>
            <a:ext cx="5472113" cy="83099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400" b="1" dirty="0" smtClean="0">
                <a:solidFill>
                  <a:schemeClr val="bg1"/>
                </a:solidFill>
              </a:rPr>
              <a:t>PRESENTATION DE L’ORGANISME D’ACCUEIL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 animBg="1"/>
      <p:bldP spid="11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3"/>
          <p:cNvSpPr>
            <a:spLocks noChangeArrowheads="1"/>
          </p:cNvSpPr>
          <p:nvPr/>
        </p:nvSpPr>
        <p:spPr bwMode="auto">
          <a:xfrm>
            <a:off x="714348" y="2214554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5" name="Text Box 132"/>
          <p:cNvSpPr txBox="1">
            <a:spLocks noChangeArrowheads="1"/>
          </p:cNvSpPr>
          <p:nvPr/>
        </p:nvSpPr>
        <p:spPr bwMode="auto">
          <a:xfrm>
            <a:off x="857224" y="2000240"/>
            <a:ext cx="74295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400" b="1" dirty="0">
                <a:solidFill>
                  <a:srgbClr val="333399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masse d’information importante manipulée et les traitements dans ce service.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Rectangle 133"/>
          <p:cNvSpPr>
            <a:spLocks noChangeArrowheads="1"/>
          </p:cNvSpPr>
          <p:nvPr/>
        </p:nvSpPr>
        <p:spPr bwMode="auto">
          <a:xfrm>
            <a:off x="714348" y="3000372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7" name="Text Box 132"/>
          <p:cNvSpPr txBox="1">
            <a:spLocks noChangeArrowheads="1"/>
          </p:cNvSpPr>
          <p:nvPr/>
        </p:nvSpPr>
        <p:spPr bwMode="auto">
          <a:xfrm>
            <a:off x="928662" y="2857496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lenteur observée dans le traitement manuel qui traduit la perte du temps au moment de travail.</a:t>
            </a:r>
            <a:endParaRPr lang="fr-FR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32"/>
          <p:cNvSpPr txBox="1">
            <a:spLocks noChangeArrowheads="1"/>
          </p:cNvSpPr>
          <p:nvPr/>
        </p:nvSpPr>
        <p:spPr bwMode="auto">
          <a:xfrm>
            <a:off x="857224" y="3714752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b="1" dirty="0">
                <a:solidFill>
                  <a:schemeClr val="bg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difficulté du traitement manuel de l'information, qui entraînent des erreurs et la mauvaise gestion et de la perte de temps.</a:t>
            </a:r>
            <a:endParaRPr lang="fr-FR" sz="2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33"/>
          <p:cNvSpPr>
            <a:spLocks noChangeArrowheads="1"/>
          </p:cNvSpPr>
          <p:nvPr/>
        </p:nvSpPr>
        <p:spPr bwMode="auto">
          <a:xfrm>
            <a:off x="714348" y="3857628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3" name="Text Box 132"/>
          <p:cNvSpPr txBox="1">
            <a:spLocks noChangeArrowheads="1"/>
          </p:cNvSpPr>
          <p:nvPr/>
        </p:nvSpPr>
        <p:spPr bwMode="auto">
          <a:xfrm>
            <a:off x="928662" y="4572008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difficulté de la recherche qui conduise à perturber au travail manuel. 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Rectangle 133"/>
          <p:cNvSpPr>
            <a:spLocks noChangeArrowheads="1"/>
          </p:cNvSpPr>
          <p:nvPr/>
        </p:nvSpPr>
        <p:spPr bwMode="auto">
          <a:xfrm>
            <a:off x="785786" y="4714884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85786" y="1214422"/>
            <a:ext cx="695962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b="1" dirty="0">
                <a:solidFill>
                  <a:srgbClr val="FF3300"/>
                </a:solidFill>
              </a:rPr>
              <a:t> </a:t>
            </a:r>
            <a:r>
              <a:rPr lang="fr-FR" sz="2400" b="1" dirty="0" smtClean="0">
                <a:solidFill>
                  <a:srgbClr val="FF3300"/>
                </a:solidFill>
              </a:rPr>
              <a:t>Problématique :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18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4765" y="214290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500166" y="142852"/>
            <a:ext cx="5472113" cy="83099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400" b="1" dirty="0" smtClean="0">
                <a:solidFill>
                  <a:schemeClr val="bg1"/>
                </a:solidFill>
              </a:rPr>
              <a:t>PRESENTATION DE L’ORGANISME D’ACCUEIL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/>
      <p:bldP spid="9" grpId="0" animBg="1"/>
      <p:bldP spid="13" grpId="0"/>
      <p:bldP spid="14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1757362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    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Bien que le bute visé par la conception et la réalisation d’un système d’information apte a reprendre aux besoins de l’organisme les objectifs assignés a notre étude consistent a résoudre les problèmes du service de l’Etat Civil et moderniser sa gestion et ceci a travers :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 Box 132"/>
          <p:cNvSpPr txBox="1">
            <a:spLocks noChangeArrowheads="1"/>
          </p:cNvSpPr>
          <p:nvPr/>
        </p:nvSpPr>
        <p:spPr bwMode="auto">
          <a:xfrm>
            <a:off x="1214414" y="3429000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centralisation des informations dans une base de données pour éviter les contraintes du l’archivage classique.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 Box 132"/>
          <p:cNvSpPr txBox="1">
            <a:spLocks noChangeArrowheads="1"/>
          </p:cNvSpPr>
          <p:nvPr/>
        </p:nvSpPr>
        <p:spPr bwMode="auto">
          <a:xfrm>
            <a:off x="1214414" y="4286256"/>
            <a:ext cx="74295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réduction des taches manuelles.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 Box 132"/>
          <p:cNvSpPr txBox="1">
            <a:spLocks noChangeArrowheads="1"/>
          </p:cNvSpPr>
          <p:nvPr/>
        </p:nvSpPr>
        <p:spPr bwMode="auto">
          <a:xfrm>
            <a:off x="1214414" y="4786322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La minimisation du temps de réponse par l’accès direct a l’information voulus.</a:t>
            </a: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 Box 132"/>
          <p:cNvSpPr txBox="1">
            <a:spLocks noChangeArrowheads="1"/>
          </p:cNvSpPr>
          <p:nvPr/>
        </p:nvSpPr>
        <p:spPr bwMode="auto">
          <a:xfrm>
            <a:off x="1214414" y="5572140"/>
            <a:ext cx="74295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L’optimisation du temps de consultation de mise à jour.</a:t>
            </a:r>
          </a:p>
          <a:p>
            <a:r>
              <a:rPr lang="fr-FR" sz="2000" b="1" dirty="0" smtClean="0"/>
              <a:t>     </a:t>
            </a:r>
            <a:endParaRPr lang="fr-FR" sz="2000" dirty="0"/>
          </a:p>
        </p:txBody>
      </p:sp>
      <p:sp>
        <p:nvSpPr>
          <p:cNvPr id="10" name="Rectangle 133"/>
          <p:cNvSpPr>
            <a:spLocks noChangeArrowheads="1"/>
          </p:cNvSpPr>
          <p:nvPr/>
        </p:nvSpPr>
        <p:spPr bwMode="auto">
          <a:xfrm>
            <a:off x="1071538" y="357187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1" name="Rectangle 133"/>
          <p:cNvSpPr>
            <a:spLocks noChangeArrowheads="1"/>
          </p:cNvSpPr>
          <p:nvPr/>
        </p:nvSpPr>
        <p:spPr bwMode="auto">
          <a:xfrm>
            <a:off x="1071538" y="4429132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2" name="Rectangle 133"/>
          <p:cNvSpPr>
            <a:spLocks noChangeArrowheads="1"/>
          </p:cNvSpPr>
          <p:nvPr/>
        </p:nvSpPr>
        <p:spPr bwMode="auto">
          <a:xfrm>
            <a:off x="1071538" y="4929198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3" name="Rectangle 133"/>
          <p:cNvSpPr>
            <a:spLocks noChangeArrowheads="1"/>
          </p:cNvSpPr>
          <p:nvPr/>
        </p:nvSpPr>
        <p:spPr bwMode="auto">
          <a:xfrm>
            <a:off x="1071538" y="5715016"/>
            <a:ext cx="144462" cy="144462"/>
          </a:xfrm>
          <a:prstGeom prst="rect">
            <a:avLst/>
          </a:prstGeom>
          <a:solidFill>
            <a:srgbClr val="0000FF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fr-FR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14348" y="1142984"/>
            <a:ext cx="695962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b="1" dirty="0">
                <a:solidFill>
                  <a:srgbClr val="FF3300"/>
                </a:solidFill>
              </a:rPr>
              <a:t> </a:t>
            </a:r>
            <a:r>
              <a:rPr lang="fr-FR" sz="2400" b="1" dirty="0" smtClean="0">
                <a:solidFill>
                  <a:srgbClr val="FF3300"/>
                </a:solidFill>
              </a:rPr>
              <a:t>Objectifs de l’étude :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429520" y="6202384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16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4765" y="214290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500166" y="142852"/>
            <a:ext cx="5472113" cy="83099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400" b="1" dirty="0" smtClean="0">
                <a:solidFill>
                  <a:schemeClr val="bg1"/>
                </a:solidFill>
              </a:rPr>
              <a:t>PRESENTATION DE L’ORGANISME D’ACCUEIL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71477"/>
          </a:xfrm>
        </p:spPr>
        <p:txBody>
          <a:bodyPr/>
          <a:lstStyle/>
          <a:p>
            <a:pPr>
              <a:buNone/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L’organigramme des services est présenté dans la figure suivante :</a:t>
            </a:r>
          </a:p>
          <a:p>
            <a:pPr>
              <a:buNone/>
            </a:pPr>
            <a:endParaRPr lang="fr-F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571472" y="2071678"/>
            <a:ext cx="82296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47688" marR="0" lvl="0" indent="-41116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8992" y="2571744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Officier d’état civil</a:t>
            </a:r>
            <a:endParaRPr lang="fr-FR" dirty="0">
              <a:solidFill>
                <a:schemeClr val="tx1"/>
              </a:solidFill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500164" y="4959927"/>
          <a:ext cx="6643735" cy="1040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8747"/>
                <a:gridCol w="1328747"/>
                <a:gridCol w="1328747"/>
                <a:gridCol w="1328747"/>
                <a:gridCol w="1328747"/>
              </a:tblGrid>
              <a:tr h="1040841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Bureau des naissances</a:t>
                      </a:r>
                      <a:endParaRPr lang="fr-FR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alpha val="9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Bureau des décès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Bureau des mariages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Bureau des</a:t>
                      </a:r>
                      <a:r>
                        <a:rPr lang="fr-FR" baseline="0" dirty="0" smtClean="0"/>
                        <a:t> jugements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Bureau des courrier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Connecteur droit avec flèche 7"/>
          <p:cNvCxnSpPr/>
          <p:nvPr/>
        </p:nvCxnSpPr>
        <p:spPr>
          <a:xfrm>
            <a:off x="5572132" y="3214686"/>
            <a:ext cx="1785950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rot="5400000">
            <a:off x="2250265" y="3250405"/>
            <a:ext cx="1714512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5" idx="2"/>
          </p:cNvCxnSpPr>
          <p:nvPr/>
        </p:nvCxnSpPr>
        <p:spPr>
          <a:xfrm rot="16200000" flipH="1">
            <a:off x="3875479" y="4089801"/>
            <a:ext cx="178595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16200000" flipH="1">
            <a:off x="4750595" y="3607595"/>
            <a:ext cx="1785950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rot="5400000">
            <a:off x="3071802" y="3714752"/>
            <a:ext cx="171451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132"/>
          <p:cNvSpPr txBox="1">
            <a:spLocks noChangeArrowheads="1"/>
          </p:cNvSpPr>
          <p:nvPr/>
        </p:nvSpPr>
        <p:spPr bwMode="auto">
          <a:xfrm>
            <a:off x="1214414" y="6072206"/>
            <a:ext cx="74295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</a:rPr>
              <a:t>Figure I.3.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  L’organigramme des services à étudier</a:t>
            </a:r>
            <a:r>
              <a:rPr lang="fr-FR" sz="2000" dirty="0" smtClean="0"/>
              <a:t>  </a:t>
            </a:r>
            <a:r>
              <a:rPr lang="fr-FR" sz="2000" b="1" dirty="0" smtClean="0"/>
              <a:t>     </a:t>
            </a:r>
            <a:endParaRPr lang="fr-FR" sz="2000" dirty="0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85786" y="1071546"/>
            <a:ext cx="695962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dirty="0">
                <a:solidFill>
                  <a:srgbClr val="FF3300"/>
                </a:solidFill>
              </a:rPr>
              <a:t> </a:t>
            </a:r>
            <a:r>
              <a:rPr lang="fr-FR" sz="2400" b="1" dirty="0" smtClean="0">
                <a:solidFill>
                  <a:srgbClr val="FF3300"/>
                </a:solidFill>
              </a:rPr>
              <a:t>L’organigramme des services à étudier :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693056" y="6286520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14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6203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571604" y="142852"/>
            <a:ext cx="5472113" cy="830997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400" b="1" dirty="0" smtClean="0">
                <a:solidFill>
                  <a:schemeClr val="bg1"/>
                </a:solidFill>
              </a:rPr>
              <a:t>PRESENTATION DE L’ORGANISME D’ACCUEIL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500066"/>
          </a:xfrm>
        </p:spPr>
        <p:txBody>
          <a:bodyPr/>
          <a:lstStyle/>
          <a:p>
            <a:pPr>
              <a:buNone/>
            </a:pPr>
            <a:r>
              <a:rPr lang="fr-FR" b="1" i="1" dirty="0" smtClean="0">
                <a:solidFill>
                  <a:schemeClr val="bg2">
                    <a:lumMod val="75000"/>
                  </a:schemeClr>
                </a:solidFill>
              </a:rPr>
              <a:t>PARTIE A : SYSTEME BIOMETRIQUE</a:t>
            </a:r>
            <a:endParaRPr lang="fr-FR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buNone/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</a:rPr>
              <a:t>      </a:t>
            </a:r>
            <a:endParaRPr lang="fr-FR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00938" y="6143625"/>
            <a:ext cx="1236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b="1" dirty="0">
                <a:solidFill>
                  <a:srgbClr val="003399"/>
                </a:solidFill>
              </a:rPr>
              <a:t>Juin </a:t>
            </a:r>
            <a:r>
              <a:rPr lang="fr-FR" b="1" dirty="0" smtClean="0">
                <a:solidFill>
                  <a:srgbClr val="003399"/>
                </a:solidFill>
              </a:rPr>
              <a:t>2011</a:t>
            </a:r>
            <a:endParaRPr lang="fr-FR" sz="1600" b="1" dirty="0">
              <a:solidFill>
                <a:srgbClr val="003399"/>
              </a:solidFill>
            </a:endParaRPr>
          </a:p>
        </p:txBody>
      </p:sp>
      <p:pic>
        <p:nvPicPr>
          <p:cNvPr id="5" name="Picture 1" descr="CN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39079" y="142852"/>
            <a:ext cx="129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500166" y="142852"/>
            <a:ext cx="5472113" cy="461665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1"/>
            <a:tileRect/>
          </a:gradFill>
          <a:ln w="9525">
            <a:solidFill>
              <a:schemeClr val="bg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400" b="1" dirty="0" smtClean="0">
                <a:solidFill>
                  <a:schemeClr val="bg1"/>
                </a:solidFill>
              </a:rPr>
              <a:t>ETUDE DE L’EXISTANT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357158" y="2000240"/>
            <a:ext cx="822960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</a:rPr>
              <a:t>Analyse mathématique des caractéristiques biologiques d'une personne, destinée à déterminer son identité de manière irréfutable. La biométrie repose sur le principe de la reconnaissance de caractéristiques physiques.</a:t>
            </a:r>
          </a:p>
          <a:p>
            <a:pPr>
              <a:buNone/>
            </a:pPr>
            <a:r>
              <a:rPr lang="fr-FR" sz="2800" dirty="0" smtClean="0">
                <a:solidFill>
                  <a:schemeClr val="accent1">
                    <a:lumMod val="75000"/>
                  </a:schemeClr>
                </a:solidFill>
              </a:rPr>
              <a:t>      La biométrie peut être l'alliée de la vie privée en permettant de sauvegarder notre identité et l'intégrité des données.</a:t>
            </a:r>
            <a:endParaRPr lang="fr-FR" sz="28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14348" y="1428737"/>
            <a:ext cx="703106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  <a:buFont typeface="Wingdings" pitchFamily="2" charset="2"/>
              <a:buChar char="v"/>
            </a:pPr>
            <a:r>
              <a:rPr lang="fr-FR" sz="2400" b="1" dirty="0" smtClean="0">
                <a:solidFill>
                  <a:srgbClr val="FF3300"/>
                </a:solidFill>
              </a:rPr>
              <a:t>Définition de la biométrie :  </a:t>
            </a:r>
            <a:endParaRPr lang="fr-FR" sz="2400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3401</TotalTime>
  <Words>1536</Words>
  <Application>Microsoft Office PowerPoint</Application>
  <PresentationFormat>Affichage à l'écran (4:3)</PresentationFormat>
  <Paragraphs>361</Paragraphs>
  <Slides>37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37</vt:i4>
      </vt:variant>
    </vt:vector>
  </HeadingPairs>
  <TitlesOfParts>
    <vt:vector size="40" baseType="lpstr">
      <vt:lpstr>Apex</vt:lpstr>
      <vt:lpstr>Image bitmap</vt:lpstr>
      <vt:lpstr>صورة نقطية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Passeport et carte D’identité biométrique :</vt:lpstr>
      <vt:lpstr>Le nouveau formulaire </vt:lpstr>
      <vt:lpstr>Diapositive 13</vt:lpstr>
      <vt:lpstr>Diapositive 14</vt:lpstr>
      <vt:lpstr> L’acte de naissance sécurisé :</vt:lpstr>
      <vt:lpstr>Diapositive 16</vt:lpstr>
      <vt:lpstr>Un nouveau Acte de naissance Le" 12 S" :</vt:lpstr>
      <vt:lpstr>Diapositive 18</vt:lpstr>
      <vt:lpstr>Diapositive 19</vt:lpstr>
      <vt:lpstr>Diapositive 20</vt:lpstr>
      <vt:lpstr>PARTIE B : LA MIGRATION DES DONNEES </vt:lpstr>
      <vt:lpstr>Diapositive 22</vt:lpstr>
      <vt:lpstr>Comparaison entre les deux BDDS (12,et S12):         Dans les deux bases de données (12 et s12) on constate l’existence des tables communes entre elles contenant des  champs semblables.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</vt:vector>
  </TitlesOfParts>
  <Company>Info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Tbien</dc:creator>
  <cp:lastModifiedBy>MAISON XP</cp:lastModifiedBy>
  <cp:revision>223</cp:revision>
  <dcterms:created xsi:type="dcterms:W3CDTF">2006-05-31T23:03:28Z</dcterms:created>
  <dcterms:modified xsi:type="dcterms:W3CDTF">2011-06-14T19:10:26Z</dcterms:modified>
</cp:coreProperties>
</file>